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7" r:id="rId3"/>
    <p:sldId id="261" r:id="rId4"/>
    <p:sldId id="260" r:id="rId5"/>
    <p:sldId id="263" r:id="rId6"/>
    <p:sldId id="270" r:id="rId7"/>
    <p:sldId id="264" r:id="rId8"/>
    <p:sldId id="279" r:id="rId9"/>
    <p:sldId id="273" r:id="rId10"/>
    <p:sldId id="266" r:id="rId11"/>
    <p:sldId id="278" r:id="rId12"/>
    <p:sldId id="268" r:id="rId13"/>
    <p:sldId id="274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AFD09-B3CE-1FEA-C4D9-90150ED0C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E50E9-D470-FE93-61EE-E1A890601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27DE5-C3B1-C46D-D130-1A57BEA9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B0511-28AD-D0A7-FA5E-B0843948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F8291-5B4E-3762-C618-9C8944F2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0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BD27-E8F6-88C2-053E-8ECCE43E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AE6B-8E77-F0D2-8E5F-276601923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2E6E0-7320-ACCC-0A8B-60475206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1F771-6128-AA2E-1505-788B86BB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FCEA6-5182-8422-CF57-8CA4C64F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97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D77A0B-3C95-D291-375C-D074BD499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1735A-842C-B751-44E4-7D6A42165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B1785-8AB7-6517-9954-9A605C65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C5710-4A3A-977E-9A8E-C488CD48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332ED-391E-8842-1FA4-49C58C22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3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072C-5AAD-ABE3-7991-4DA69D98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9929-6E14-9DD6-CE13-CAF2AB871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A7618-6908-EB3A-605B-1FC82967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C4222-4A65-8C86-24CB-E1B98734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A54C5-FD17-1EC0-6D93-D77EA3B3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A864-62EA-3B77-D25C-B2E7523D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45AA-9D60-8686-5C7C-2AE82B543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AE8E3-5136-32F6-81C0-0405C5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6B04-92D7-4FA0-7346-D862208A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C78-8377-4C0F-6C87-ADD7C74B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AB23-01A6-3C65-53C0-BF0586C6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423C8-EA11-D25E-0E2C-318E441A5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99E0-4A70-1ACC-0945-917F6791C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FBB73-995A-9F20-ED98-E7B64328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CC0-EC31-835D-F7AB-97AC6360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23DAF-E1A1-210C-58FD-65BCC2E9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DDFD-AD4A-7D74-FC84-9B882329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0A1E-25D1-5ACE-C6DC-D2913B6F3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65AC7-C905-AD26-037E-D6BD7CF97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C6A1A-80FE-570C-C28C-7BBED0032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932C7-A3F6-E461-5609-679824F83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E9044-34CE-C5C6-F9B8-C6486F9A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EFE8D4-E3FF-06C5-CA09-05DDA1F3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2095B-8442-8903-9A4B-85E81B55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9F03-15AF-4023-364C-947C03C8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81D4E-A630-B5D7-3443-3D6FF276B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32A6-EE32-6B0A-43DD-E4C4A5C6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87880-F346-46E1-5DEE-04F19A53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7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48D41-9D6D-05E0-E553-A6BD5A4DB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90B8B-5578-66A4-D199-945687AB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4158A-E7FF-5700-D3AC-4B572B63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4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8786-F645-A426-662B-23F6D4E2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DFB3-5598-1F19-DEF1-2C0F9762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48B89-4C28-F218-A1BB-6AF651B67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DC993-550F-8C69-6452-995B67C9E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47D78-485F-AC26-EDA0-E7802F6F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25EB1-D361-B9C9-A0A6-FF55F48F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7053-28B8-C421-1DB5-2FFE38A1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BD4C7B-3F9E-AC55-CC92-803B5DB86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7DC66-1AA0-F749-07E7-C2C1466D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4800D-7643-DE16-3425-1D82D275A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77BC0-E02C-86FA-1A02-1E580983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7884D-F079-7B64-1374-67005ECA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89F50-2F7D-6157-D8E2-F9BC0D6C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443DD-BA08-31B8-636B-E813A5752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EF334-3E4F-7C13-07EB-7B672AF10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035AD-91D5-4DC1-881F-7C6D9FA81E19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32FD2-64B7-CBD4-23BE-60E78294A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5BEA-DC03-E483-D871-D9ED39ECE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4FC5B-F8CF-4BBD-B4AA-612F7D200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0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inda.sealy@Vanderbilt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brcms.org/" TargetMode="External"/><Relationship Id="rId4" Type="http://schemas.openxmlformats.org/officeDocument/2006/relationships/hyperlink" Target="http://www.2017sacnas.org/events/2017-sacnas-the-national-diversity-in-stem-conference/event-summary-344a437cdada442d9179834c162b0a21.aspx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medschool.vanderbilt.edu/qcb/" TargetMode="External"/><Relationship Id="rId3" Type="http://schemas.openxmlformats.org/officeDocument/2006/relationships/hyperlink" Target="https://medschool.vanderbilt.edu/md-admissions/" TargetMode="External"/><Relationship Id="rId7" Type="http://schemas.openxmlformats.org/officeDocument/2006/relationships/hyperlink" Target="https://medschool.vanderbilt.edu/ig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gineering.vanderbilt.edu/eecs/Graduate/Programs.php" TargetMode="External"/><Relationship Id="rId5" Type="http://schemas.openxmlformats.org/officeDocument/2006/relationships/hyperlink" Target="http://engineering.vanderbilt.edu/bme/GraduateProgram/" TargetMode="External"/><Relationship Id="rId4" Type="http://schemas.openxmlformats.org/officeDocument/2006/relationships/hyperlink" Target="https://medschool.vanderbilt.edu/mstp/" TargetMode="External"/><Relationship Id="rId9" Type="http://schemas.openxmlformats.org/officeDocument/2006/relationships/hyperlink" Target="http://www.vanderbilt.edu/chemistry/graduate.ph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Richards@vanderbilt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c.stabile@vanderbilt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school.vanderbilt.edu/vssa/2021-in-person-vss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school.vanderbilt.edu/vssa/calenda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0728D-0F0D-35ED-219D-A7A49D7D5585}"/>
              </a:ext>
            </a:extLst>
          </p:cNvPr>
          <p:cNvSpPr txBox="1"/>
          <p:nvPr/>
        </p:nvSpPr>
        <p:spPr>
          <a:xfrm>
            <a:off x="1019418" y="264331"/>
            <a:ext cx="101531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2023 VSSA Orientation</a:t>
            </a:r>
          </a:p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Light Hall 202</a:t>
            </a:r>
          </a:p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June 5, 2023</a:t>
            </a:r>
          </a:p>
        </p:txBody>
      </p:sp>
    </p:spTree>
    <p:extLst>
      <p:ext uri="{BB962C8B-B14F-4D97-AF65-F5344CB8AC3E}">
        <p14:creationId xmlns:p14="http://schemas.microsoft.com/office/powerpoint/2010/main" val="313686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87A4556-3E5D-3136-4D49-C870DEE9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07" y="3241547"/>
            <a:ext cx="4049078" cy="26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2E1EA-F0F6-F996-8F0A-FD4146AD0A37}"/>
              </a:ext>
            </a:extLst>
          </p:cNvPr>
          <p:cNvSpPr txBox="1"/>
          <p:nvPr/>
        </p:nvSpPr>
        <p:spPr>
          <a:xfrm>
            <a:off x="1123965" y="244835"/>
            <a:ext cx="9944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Tips for a successful summer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516E6-2296-D75A-DCF6-63BB489F07CC}"/>
              </a:ext>
            </a:extLst>
          </p:cNvPr>
          <p:cNvSpPr txBox="1"/>
          <p:nvPr/>
        </p:nvSpPr>
        <p:spPr>
          <a:xfrm>
            <a:off x="666979" y="1290844"/>
            <a:ext cx="991329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In the lab: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Use the mentor/mentee form to clarify expectations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Understand your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communicative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Ask questions!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Share your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organized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a courteous lab 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Letter of recommendation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9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2E1EA-F0F6-F996-8F0A-FD4146AD0A37}"/>
              </a:ext>
            </a:extLst>
          </p:cNvPr>
          <p:cNvSpPr txBox="1"/>
          <p:nvPr/>
        </p:nvSpPr>
        <p:spPr>
          <a:xfrm>
            <a:off x="1123965" y="244835"/>
            <a:ext cx="9944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Tips for a successful summer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516E6-2296-D75A-DCF6-63BB489F07CC}"/>
              </a:ext>
            </a:extLst>
          </p:cNvPr>
          <p:cNvSpPr txBox="1"/>
          <p:nvPr/>
        </p:nvSpPr>
        <p:spPr>
          <a:xfrm>
            <a:off x="683021" y="1374933"/>
            <a:ext cx="9366667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Outside the lab: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courteous and professional to 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responsible and courteous in your apartment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Be safe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Have fun ~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Remember that science is a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small world</a:t>
            </a:r>
          </a:p>
          <a:p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If you have problems or concerns, contact your director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or Steph at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stephanie.richards@Vanderbilt.edu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5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C0254B5-2241-E3B4-248D-3529188306A7}"/>
              </a:ext>
            </a:extLst>
          </p:cNvPr>
          <p:cNvSpPr txBox="1">
            <a:spLocks/>
          </p:cNvSpPr>
          <p:nvPr/>
        </p:nvSpPr>
        <p:spPr>
          <a:xfrm>
            <a:off x="1053504" y="280684"/>
            <a:ext cx="10084991" cy="977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VSSA Survey &amp; Evaluation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01FC06B-B0DA-A05E-4B69-87579B7E0C5C}"/>
              </a:ext>
            </a:extLst>
          </p:cNvPr>
          <p:cNvSpPr txBox="1">
            <a:spLocks/>
          </p:cNvSpPr>
          <p:nvPr/>
        </p:nvSpPr>
        <p:spPr>
          <a:xfrm>
            <a:off x="831154" y="1502419"/>
            <a:ext cx="9374660" cy="425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We strive to make each year a productive and fun experience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Initial program survey,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Survey at the end of the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Follow-up survey, in 1 year</a:t>
            </a:r>
          </a:p>
        </p:txBody>
      </p:sp>
      <p:pic>
        <p:nvPicPr>
          <p:cNvPr id="4" name="Picture 2" descr="Best WordPress Survey Plugins in 2020: 12 Options Compared | SurveyMonkey">
            <a:extLst>
              <a:ext uri="{FF2B5EF4-FFF2-40B4-BE49-F238E27FC236}">
                <a16:creationId xmlns:a16="http://schemas.microsoft.com/office/drawing/2014/main" id="{D8DCD50F-9B9F-1E22-4B77-09A14D9F9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0"/>
          <a:stretch/>
        </p:blipFill>
        <p:spPr bwMode="auto">
          <a:xfrm>
            <a:off x="6801853" y="3908925"/>
            <a:ext cx="3949699" cy="26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3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D98C8-3D5E-9A3C-4434-BA566C090828}"/>
              </a:ext>
            </a:extLst>
          </p:cNvPr>
          <p:cNvSpPr txBox="1"/>
          <p:nvPr/>
        </p:nvSpPr>
        <p:spPr>
          <a:xfrm>
            <a:off x="352926" y="263371"/>
            <a:ext cx="11486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Lou De Felice Summer Student Travel Award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8A6D5-73C5-1F8B-1B6F-5A420DC84991}"/>
              </a:ext>
            </a:extLst>
          </p:cNvPr>
          <p:cNvSpPr txBox="1"/>
          <p:nvPr/>
        </p:nvSpPr>
        <p:spPr>
          <a:xfrm>
            <a:off x="352926" y="3294419"/>
            <a:ext cx="107482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current VSSA students (including independent members) are invited to apply. The following materials are required, due by Friday July 28: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An unofficial or official transcript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One letter of recommendation (emailed from the letter </a:t>
            </a:r>
            <a:r>
              <a:rPr lang="en-US" b="0" i="0" u="none" strike="noStrike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writerto</a:t>
            </a: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u="none" strike="noStrike">
                <a:solidFill>
                  <a:srgbClr val="006682"/>
                </a:solidFill>
                <a:effectLst/>
                <a:latin typeface="Roboto" panose="02000000000000000000" pitchFamily="2" charset="0"/>
                <a:hlinkClick r:id="rId3"/>
              </a:rPr>
              <a:t>Felysha.jenkins@Vanderbilt.Edu</a:t>
            </a: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by</a:t>
            </a:r>
          </a:p>
          <a:p>
            <a:pPr lvl="1"/>
            <a:r>
              <a:rPr lang="en-US">
                <a:solidFill>
                  <a:srgbClr val="222222"/>
                </a:solidFill>
                <a:latin typeface="Roboto" panose="02000000000000000000" pitchFamily="2" charset="0"/>
              </a:rPr>
              <a:t>  </a:t>
            </a: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Friday, July 28th)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A Statement of Purpose detailing the following: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Your research interests and goals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Your career goals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How attending either SACNAS or ABRCMS will contribute to your training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How you contribute to diversity in the biomedical research community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677BA-D4FD-C8A3-CEFC-C8734424C4D1}"/>
              </a:ext>
            </a:extLst>
          </p:cNvPr>
          <p:cNvSpPr txBox="1"/>
          <p:nvPr/>
        </p:nvSpPr>
        <p:spPr>
          <a:xfrm>
            <a:off x="352926" y="1152019"/>
            <a:ext cx="114861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 awards aim to increase diversity and inclusion in the biomedical research community. Specifically, these awards are for students and their faculty mentor to attend either the </a:t>
            </a:r>
            <a:r>
              <a:rPr lang="en-US" sz="2400" b="0" i="0" u="none" strike="noStrike">
                <a:solidFill>
                  <a:srgbClr val="0066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SACNAS</a:t>
            </a:r>
            <a:r>
              <a:rPr lang="en-US" sz="24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(Society for Advancement of Chicanos and Native Americans in Science) or </a:t>
            </a:r>
            <a:r>
              <a:rPr lang="en-US" sz="2400" b="0" i="0" u="none" strike="noStrike">
                <a:solidFill>
                  <a:srgbClr val="0066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ABRCMS</a:t>
            </a:r>
            <a:r>
              <a:rPr lang="en-US" sz="24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(Annual Biomedical Research Conference for Minority Students) research conference this upcoming fall.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9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22BD196-F05B-A516-A3C2-ED01813E02BD}"/>
              </a:ext>
            </a:extLst>
          </p:cNvPr>
          <p:cNvSpPr txBox="1">
            <a:spLocks/>
          </p:cNvSpPr>
          <p:nvPr/>
        </p:nvSpPr>
        <p:spPr>
          <a:xfrm>
            <a:off x="774914" y="53754"/>
            <a:ext cx="10642172" cy="989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Vanderbilt Graduate programs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50E784-3220-3AFB-3A5F-2465EA0A05CB}"/>
              </a:ext>
            </a:extLst>
          </p:cNvPr>
          <p:cNvSpPr txBox="1">
            <a:spLocks/>
          </p:cNvSpPr>
          <p:nvPr/>
        </p:nvSpPr>
        <p:spPr>
          <a:xfrm>
            <a:off x="556661" y="1311073"/>
            <a:ext cx="8366759" cy="4235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MSTP (M.D./Ph.D.)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lvl="1"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https://medschool.vanderbilt.edu/mstp/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M.D.</a:t>
            </a:r>
          </a:p>
          <a:p>
            <a:pPr lvl="1"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https://medschool.vanderbilt.edu/md-admissions/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Graduate programs</a:t>
            </a:r>
          </a:p>
          <a:p>
            <a:pPr lvl="1"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Ph.D. &amp; Masters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lvl="2"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Biomedical Engineering: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http://engineering.vanderbilt.edu/bme/GraduateProgram/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Computer Science: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http://engineering.vanderbilt.edu/eecs/Graduate/Programs.php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Ph.D.</a:t>
            </a:r>
          </a:p>
          <a:p>
            <a:pPr lvl="2"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IGP: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https://medschool.vanderbilt.edu/igp/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QCB: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https://medschool.vanderbilt.edu/qcb/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Chemistry: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http://www.vanderbilt.edu/chemistry/graduate.php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2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9A91726F-ABCE-46A8-D976-9CEFE0010FE4}"/>
              </a:ext>
            </a:extLst>
          </p:cNvPr>
          <p:cNvSpPr txBox="1">
            <a:spLocks/>
          </p:cNvSpPr>
          <p:nvPr/>
        </p:nvSpPr>
        <p:spPr>
          <a:xfrm>
            <a:off x="1053503" y="301623"/>
            <a:ext cx="10084991" cy="977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8AA4736-844D-A8D8-5343-0723F2C11AD3}"/>
              </a:ext>
            </a:extLst>
          </p:cNvPr>
          <p:cNvSpPr txBox="1">
            <a:spLocks/>
          </p:cNvSpPr>
          <p:nvPr/>
        </p:nvSpPr>
        <p:spPr>
          <a:xfrm>
            <a:off x="1408668" y="1495132"/>
            <a:ext cx="9374660" cy="425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Steph: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Stephanie.Richards@vanderbilt.edu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Angel: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angel.d.gaither@vanderbilt.edu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RC: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rc.stabile@vanderbilt.edu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Aaron: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aaron.w.howard@vanderbilt.edu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7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0728D-0F0D-35ED-219D-A7A49D7D5585}"/>
              </a:ext>
            </a:extLst>
          </p:cNvPr>
          <p:cNvSpPr txBox="1"/>
          <p:nvPr/>
        </p:nvSpPr>
        <p:spPr>
          <a:xfrm>
            <a:off x="3240250" y="308230"/>
            <a:ext cx="5711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Your VSSA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0C136-7A23-93B2-59DE-A181E52E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564" y="1593758"/>
            <a:ext cx="1582372" cy="2109829"/>
          </a:xfrm>
          <a:prstGeom prst="rect">
            <a:avLst/>
          </a:prstGeom>
        </p:spPr>
      </p:pic>
      <p:pic>
        <p:nvPicPr>
          <p:cNvPr id="10" name="Picture 9" descr="A picture containing person, wall, person, smiling&#10;&#10;Description automatically generated">
            <a:extLst>
              <a:ext uri="{FF2B5EF4-FFF2-40B4-BE49-F238E27FC236}">
                <a16:creationId xmlns:a16="http://schemas.microsoft.com/office/drawing/2014/main" id="{92BB4D3D-5B7F-4957-DF88-D22B6BC07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69" y="1585564"/>
            <a:ext cx="1533211" cy="2044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71E154-FAE2-9C55-32CE-E6EA9135C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43" y="1593033"/>
            <a:ext cx="1724025" cy="2036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E21CD7-2F6B-A6AD-06C8-844668213FD0}"/>
              </a:ext>
            </a:extLst>
          </p:cNvPr>
          <p:cNvSpPr txBox="1"/>
          <p:nvPr/>
        </p:nvSpPr>
        <p:spPr>
          <a:xfrm>
            <a:off x="479795" y="3629845"/>
            <a:ext cx="1954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Kathy Gould, Ph.D.</a:t>
            </a:r>
          </a:p>
          <a:p>
            <a:r>
              <a:rPr lang="en-US"/>
              <a:t>Senior Associate Dean for Biomedical Research Education and Training</a:t>
            </a:r>
          </a:p>
          <a:p>
            <a:r>
              <a:rPr lang="en-US"/>
              <a:t>(BRET)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B075D-14E7-5EE6-3293-63BAB6E35171}"/>
              </a:ext>
            </a:extLst>
          </p:cNvPr>
          <p:cNvSpPr txBox="1"/>
          <p:nvPr/>
        </p:nvSpPr>
        <p:spPr>
          <a:xfrm>
            <a:off x="8747388" y="1593033"/>
            <a:ext cx="224565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Angel Gaither,</a:t>
            </a:r>
          </a:p>
          <a:p>
            <a:r>
              <a:rPr lang="en-US"/>
              <a:t>Program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83ABB-B1F8-9B63-C0DB-ADE2CB5F3881}"/>
              </a:ext>
            </a:extLst>
          </p:cNvPr>
          <p:cNvSpPr txBox="1"/>
          <p:nvPr/>
        </p:nvSpPr>
        <p:spPr>
          <a:xfrm>
            <a:off x="8820770" y="3992562"/>
            <a:ext cx="236288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Aaron Howard</a:t>
            </a:r>
          </a:p>
          <a:p>
            <a:r>
              <a:rPr lang="en-US"/>
              <a:t>Program Manager</a:t>
            </a:r>
            <a:endParaRPr lang="en-US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21BAD-DB53-5CA9-41D7-BD8B207C1B89}"/>
              </a:ext>
            </a:extLst>
          </p:cNvPr>
          <p:cNvSpPr txBox="1"/>
          <p:nvPr/>
        </p:nvSpPr>
        <p:spPr>
          <a:xfrm>
            <a:off x="4623680" y="1593033"/>
            <a:ext cx="2772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Stephanie Richards, Ph.D.</a:t>
            </a:r>
          </a:p>
          <a:p>
            <a:r>
              <a:rPr lang="en-US"/>
              <a:t>Director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4ED195-C8E9-9DAE-9BBB-FF88E974E583}"/>
              </a:ext>
            </a:extLst>
          </p:cNvPr>
          <p:cNvSpPr txBox="1"/>
          <p:nvPr/>
        </p:nvSpPr>
        <p:spPr>
          <a:xfrm>
            <a:off x="4621284" y="4033529"/>
            <a:ext cx="253611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RC Stabile, Ed.D.</a:t>
            </a:r>
          </a:p>
          <a:p>
            <a:r>
              <a:rPr lang="en-US"/>
              <a:t>Associate Director of Well-being</a:t>
            </a:r>
            <a:endParaRPr lang="en-US">
              <a:cs typeface="Calibri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D82DFE2-C9C3-6943-1A64-0D863EB6C5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51" t="10359" r="6269" b="22709"/>
          <a:stretch/>
        </p:blipFill>
        <p:spPr>
          <a:xfrm>
            <a:off x="7231622" y="3903588"/>
            <a:ext cx="1596373" cy="209840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51ACAB36-DA8C-DCBD-24F9-6A264B0A9F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38" r="16542" b="48999"/>
          <a:stretch/>
        </p:blipFill>
        <p:spPr>
          <a:xfrm>
            <a:off x="3090469" y="3903407"/>
            <a:ext cx="1539471" cy="2098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C5758-2184-C86E-448B-FA1D649607FE}"/>
              </a:ext>
            </a:extLst>
          </p:cNvPr>
          <p:cNvSpPr txBox="1"/>
          <p:nvPr/>
        </p:nvSpPr>
        <p:spPr>
          <a:xfrm>
            <a:off x="4279691" y="5992601"/>
            <a:ext cx="376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Light Hall 340 Suite</a:t>
            </a:r>
          </a:p>
        </p:txBody>
      </p:sp>
    </p:spTree>
    <p:extLst>
      <p:ext uri="{BB962C8B-B14F-4D97-AF65-F5344CB8AC3E}">
        <p14:creationId xmlns:p14="http://schemas.microsoft.com/office/powerpoint/2010/main" val="200824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534A-1C3A-8AAC-C287-0CE9FA734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6841" t="5769" r="10287" b="5167"/>
          <a:stretch/>
        </p:blipFill>
        <p:spPr>
          <a:xfrm rot="1199336">
            <a:off x="2830561" y="918026"/>
            <a:ext cx="5870478" cy="5089907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D35F4B-68A9-250E-D084-586D42A3C710}"/>
              </a:ext>
            </a:extLst>
          </p:cNvPr>
          <p:cNvSpPr/>
          <p:nvPr/>
        </p:nvSpPr>
        <p:spPr>
          <a:xfrm>
            <a:off x="6216023" y="3377931"/>
            <a:ext cx="33936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Leadership Alliance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MSTP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LGBTQ+ Health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PAECER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VDSRP (Diabetes)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V-SURE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VVC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D8CBB1-D438-700A-13BF-71D356A73E3C}"/>
              </a:ext>
            </a:extLst>
          </p:cNvPr>
          <p:cNvSpPr/>
          <p:nvPr/>
        </p:nvSpPr>
        <p:spPr>
          <a:xfrm>
            <a:off x="3035453" y="3382504"/>
            <a:ext cx="33936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AHA-SURE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ASPIRNAUT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BP-ENDURE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Beckman Scholar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CHEM-BIO REU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VBISP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UCRIP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0CB4-2D34-34FD-0D3E-D23A40DDBB15}"/>
              </a:ext>
            </a:extLst>
          </p:cNvPr>
          <p:cNvSpPr txBox="1"/>
          <p:nvPr/>
        </p:nvSpPr>
        <p:spPr>
          <a:xfrm>
            <a:off x="2906665" y="335664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is the VSSA?</a:t>
            </a:r>
          </a:p>
        </p:txBody>
      </p:sp>
    </p:spTree>
    <p:extLst>
      <p:ext uri="{BB962C8B-B14F-4D97-AF65-F5344CB8AC3E}">
        <p14:creationId xmlns:p14="http://schemas.microsoft.com/office/powerpoint/2010/main" val="84464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60C01-755D-9BB1-35AA-F8DA92706484}"/>
              </a:ext>
            </a:extLst>
          </p:cNvPr>
          <p:cNvSpPr txBox="1"/>
          <p:nvPr/>
        </p:nvSpPr>
        <p:spPr>
          <a:xfrm>
            <a:off x="3240250" y="308230"/>
            <a:ext cx="5993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Today’s Schedule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8733C3-744D-D6B8-BE0C-BE08B35DF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900962"/>
              </p:ext>
            </p:extLst>
          </p:nvPr>
        </p:nvGraphicFramePr>
        <p:xfrm>
          <a:off x="705853" y="1302130"/>
          <a:ext cx="10780293" cy="5247640"/>
        </p:xfrm>
        <a:graphic>
          <a:graphicData uri="http://schemas.openxmlformats.org/drawingml/2006/table">
            <a:tbl>
              <a:tblPr/>
              <a:tblGrid>
                <a:gridCol w="1475873">
                  <a:extLst>
                    <a:ext uri="{9D8B030D-6E8A-4147-A177-3AD203B41FA5}">
                      <a16:colId xmlns:a16="http://schemas.microsoft.com/office/drawing/2014/main" val="1966932660"/>
                    </a:ext>
                  </a:extLst>
                </a:gridCol>
                <a:gridCol w="2944979">
                  <a:extLst>
                    <a:ext uri="{9D8B030D-6E8A-4147-A177-3AD203B41FA5}">
                      <a16:colId xmlns:a16="http://schemas.microsoft.com/office/drawing/2014/main" val="1359332303"/>
                    </a:ext>
                  </a:extLst>
                </a:gridCol>
                <a:gridCol w="6359441">
                  <a:extLst>
                    <a:ext uri="{9D8B030D-6E8A-4147-A177-3AD203B41FA5}">
                      <a16:colId xmlns:a16="http://schemas.microsoft.com/office/drawing/2014/main" val="3053285342"/>
                    </a:ext>
                  </a:extLst>
                </a:gridCol>
              </a:tblGrid>
              <a:tr h="471487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RLH 202</a:t>
                      </a:r>
                      <a:endParaRPr lang="en-US" sz="24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1:00-1:30 pm</a:t>
                      </a: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1:30-1:45 pm</a:t>
                      </a: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min break</a:t>
                      </a: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2:00 pm-3:30 pm</a:t>
                      </a: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min break</a:t>
                      </a: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3:45 - 4:30 pm</a:t>
                      </a:r>
                      <a:br>
                        <a:rPr lang="en-US" sz="2400">
                          <a:effectLst/>
                        </a:rPr>
                      </a:b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4:30 -5:00 pm</a:t>
                      </a:r>
                      <a:endParaRPr lang="en-US" sz="24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Intro: VSSA team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Radiation Safety: Karl Witte,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400">
                          <a:effectLst/>
                        </a:rPr>
                      </a:b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Biosafety: Robin </a:t>
                      </a:r>
                      <a:r>
                        <a:rPr lang="en-US" sz="2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Trundy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and Kyle Becker</a:t>
                      </a:r>
                      <a:br>
                        <a:rPr lang="en-US" sz="2400">
                          <a:effectLst/>
                        </a:rPr>
                      </a:br>
                      <a:br>
                        <a:rPr lang="en-US" sz="2400">
                          <a:effectLst/>
                        </a:rPr>
                      </a:b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Chemical Safety: Mark </a:t>
                      </a:r>
                      <a:r>
                        <a:rPr lang="en-US" sz="24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Bogard</a:t>
                      </a:r>
                      <a:br>
                        <a:rPr lang="en-US" sz="2400">
                          <a:effectLst/>
                        </a:rPr>
                      </a:br>
                      <a:endParaRPr lang="en-US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Sexual Harassment: Project Safe Center, Cara Tuttle Bell</a:t>
                      </a:r>
                      <a:endParaRPr lang="en-US" sz="24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50591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0FD90D22-714A-389A-2358-24921FCD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8430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FCCC85A-1B4E-5592-75C3-501C9E2B6E7D}"/>
              </a:ext>
            </a:extLst>
          </p:cNvPr>
          <p:cNvSpPr txBox="1">
            <a:spLocks/>
          </p:cNvSpPr>
          <p:nvPr/>
        </p:nvSpPr>
        <p:spPr>
          <a:xfrm>
            <a:off x="3301266" y="1663250"/>
            <a:ext cx="5347409" cy="425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https://medschool.vanderbilt.edu/vssa/2021-in-person-vssa/</a:t>
            </a:r>
            <a:endParaRPr lang="en-US" sz="3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Password: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VSSAStudent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Important contact info 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Living in Lewis House and The Chaffins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Stuff to do nearby and around town</a:t>
            </a: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661051-DE0B-7DE4-6B8F-285FC706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2" y="1587378"/>
            <a:ext cx="3033445" cy="44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C97FF43-33B6-A7BE-60E3-CCEFA574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75" y="1538636"/>
            <a:ext cx="2912560" cy="29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D7D07-B7B1-39E7-09DC-5D10D2AC2DB9}"/>
              </a:ext>
            </a:extLst>
          </p:cNvPr>
          <p:cNvSpPr txBox="1"/>
          <p:nvPr/>
        </p:nvSpPr>
        <p:spPr>
          <a:xfrm>
            <a:off x="3026688" y="292633"/>
            <a:ext cx="5621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VSSA Handbook</a:t>
            </a:r>
          </a:p>
        </p:txBody>
      </p:sp>
    </p:spTree>
    <p:extLst>
      <p:ext uri="{BB962C8B-B14F-4D97-AF65-F5344CB8AC3E}">
        <p14:creationId xmlns:p14="http://schemas.microsoft.com/office/powerpoint/2010/main" val="23838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61FD13-10EB-8C54-CD26-C9F337F6F57D}"/>
              </a:ext>
            </a:extLst>
          </p:cNvPr>
          <p:cNvSpPr txBox="1"/>
          <p:nvPr/>
        </p:nvSpPr>
        <p:spPr>
          <a:xfrm>
            <a:off x="3156443" y="367559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Mail and Packages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D7EF1-045B-55DF-65C7-817F4427E781}"/>
              </a:ext>
            </a:extLst>
          </p:cNvPr>
          <p:cNvSpPr txBox="1"/>
          <p:nvPr/>
        </p:nvSpPr>
        <p:spPr>
          <a:xfrm>
            <a:off x="1171073" y="1657489"/>
            <a:ext cx="106038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Aaron Howard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name (You must list your name, or we don’t know who to give the package to)</a:t>
            </a:r>
          </a:p>
          <a:p>
            <a:pPr algn="l"/>
            <a:r>
              <a:rPr lang="en-US" sz="36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340 Light Hall</a:t>
            </a:r>
          </a:p>
          <a:p>
            <a:pPr algn="l"/>
            <a:r>
              <a:rPr lang="en-US" sz="36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2215 Garland Avenue</a:t>
            </a:r>
          </a:p>
          <a:p>
            <a:pPr algn="l"/>
            <a:r>
              <a:rPr lang="en-US" sz="3600" b="0" i="0" u="none" strike="noStrike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Nashville, TN 37232</a:t>
            </a:r>
          </a:p>
        </p:txBody>
      </p:sp>
    </p:spTree>
    <p:extLst>
      <p:ext uri="{BB962C8B-B14F-4D97-AF65-F5344CB8AC3E}">
        <p14:creationId xmlns:p14="http://schemas.microsoft.com/office/powerpoint/2010/main" val="235785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8382DCD-0562-611A-12E4-C89FABB82284}"/>
              </a:ext>
            </a:extLst>
          </p:cNvPr>
          <p:cNvSpPr txBox="1">
            <a:spLocks/>
          </p:cNvSpPr>
          <p:nvPr/>
        </p:nvSpPr>
        <p:spPr>
          <a:xfrm>
            <a:off x="288758" y="1248236"/>
            <a:ext cx="11614484" cy="4251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https://medschool.vanderbilt.edu/vssa/calendar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Password: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VSSAStudent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Responsible Conduct of Research (RCR): Wednesday June 7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@ 11am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l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Schedule – online and in the weekly newsletter</a:t>
            </a:r>
          </a:p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Mondays @ 12 noon -1pm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Pizza/salad lunch, please sign up. Bring your own water bottle!</a:t>
            </a:r>
          </a:p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Wednesdays @ 11am – 12N</a:t>
            </a:r>
          </a:p>
          <a:p>
            <a:pPr algn="l"/>
            <a:endParaRPr lang="en-US" sz="280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End of Summer Presentations TBD</a:t>
            </a:r>
          </a:p>
          <a:p>
            <a:pPr algn="l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C93D2-7DEE-539C-1018-557DAD3C8ED6}"/>
              </a:ext>
            </a:extLst>
          </p:cNvPr>
          <p:cNvSpPr txBox="1"/>
          <p:nvPr/>
        </p:nvSpPr>
        <p:spPr>
          <a:xfrm>
            <a:off x="2983609" y="324906"/>
            <a:ext cx="622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Summer Schedule</a:t>
            </a:r>
          </a:p>
        </p:txBody>
      </p:sp>
    </p:spTree>
    <p:extLst>
      <p:ext uri="{BB962C8B-B14F-4D97-AF65-F5344CB8AC3E}">
        <p14:creationId xmlns:p14="http://schemas.microsoft.com/office/powerpoint/2010/main" val="192436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C93D2-7DEE-539C-1018-557DAD3C8ED6}"/>
              </a:ext>
            </a:extLst>
          </p:cNvPr>
          <p:cNvSpPr txBox="1"/>
          <p:nvPr/>
        </p:nvSpPr>
        <p:spPr>
          <a:xfrm>
            <a:off x="2983609" y="324906"/>
            <a:ext cx="622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Summer Schedule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D9D780-CCC7-2746-8196-011564255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329641"/>
              </p:ext>
            </p:extLst>
          </p:nvPr>
        </p:nvGraphicFramePr>
        <p:xfrm>
          <a:off x="497305" y="1825648"/>
          <a:ext cx="10688525" cy="3730602"/>
        </p:xfrm>
        <a:graphic>
          <a:graphicData uri="http://schemas.openxmlformats.org/drawingml/2006/table">
            <a:tbl>
              <a:tblPr/>
              <a:tblGrid>
                <a:gridCol w="1989221">
                  <a:extLst>
                    <a:ext uri="{9D8B030D-6E8A-4147-A177-3AD203B41FA5}">
                      <a16:colId xmlns:a16="http://schemas.microsoft.com/office/drawing/2014/main" val="3225737821"/>
                    </a:ext>
                  </a:extLst>
                </a:gridCol>
                <a:gridCol w="1684421">
                  <a:extLst>
                    <a:ext uri="{9D8B030D-6E8A-4147-A177-3AD203B41FA5}">
                      <a16:colId xmlns:a16="http://schemas.microsoft.com/office/drawing/2014/main" val="622380428"/>
                    </a:ext>
                  </a:extLst>
                </a:gridCol>
                <a:gridCol w="1909011">
                  <a:extLst>
                    <a:ext uri="{9D8B030D-6E8A-4147-A177-3AD203B41FA5}">
                      <a16:colId xmlns:a16="http://schemas.microsoft.com/office/drawing/2014/main" val="3095626818"/>
                    </a:ext>
                  </a:extLst>
                </a:gridCol>
                <a:gridCol w="2358189">
                  <a:extLst>
                    <a:ext uri="{9D8B030D-6E8A-4147-A177-3AD203B41FA5}">
                      <a16:colId xmlns:a16="http://schemas.microsoft.com/office/drawing/2014/main" val="3765786160"/>
                    </a:ext>
                  </a:extLst>
                </a:gridCol>
                <a:gridCol w="2747683">
                  <a:extLst>
                    <a:ext uri="{9D8B030D-6E8A-4147-A177-3AD203B41FA5}">
                      <a16:colId xmlns:a16="http://schemas.microsoft.com/office/drawing/2014/main" val="2279130919"/>
                    </a:ext>
                  </a:extLst>
                </a:gridCol>
              </a:tblGrid>
              <a:tr h="177480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12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RLH 202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12N - 1pm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Faculty Talk: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Steven Townsend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 Roads lead to Rome - Sourcing Inspiration as a University Professor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106181"/>
                  </a:ext>
                </a:extLst>
              </a:tr>
              <a:tr h="177480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 June 14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RLH 214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11am - 12N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Development: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Steph Richards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Read a Scientific Paper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76133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435057A-1049-D2D9-B446-88F9E20D9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371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54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8E589-3F99-F2B1-8108-AF7F76D2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75" y="2143125"/>
            <a:ext cx="1724025" cy="471487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B61BB63-3C3D-ABD5-5D6F-EAEAD0306B94}"/>
              </a:ext>
            </a:extLst>
          </p:cNvPr>
          <p:cNvSpPr txBox="1">
            <a:spLocks/>
          </p:cNvSpPr>
          <p:nvPr/>
        </p:nvSpPr>
        <p:spPr>
          <a:xfrm>
            <a:off x="1053504" y="339859"/>
            <a:ext cx="10084991" cy="875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Social Activities &amp; Sign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10D5E-C505-199C-B1A7-889FB2DB5B4E}"/>
              </a:ext>
            </a:extLst>
          </p:cNvPr>
          <p:cNvSpPr txBox="1"/>
          <p:nvPr/>
        </p:nvSpPr>
        <p:spPr>
          <a:xfrm>
            <a:off x="3874533" y="1635695"/>
            <a:ext cx="3154263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RC Stabile, Ed.D.</a:t>
            </a:r>
          </a:p>
          <a:p>
            <a:r>
              <a:rPr lang="en-US" sz="2800"/>
              <a:t>Associate Director of Well-being</a:t>
            </a:r>
            <a:endParaRPr lang="en-US" sz="2800">
              <a:cs typeface="Calibri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E545E1A2-501D-BE5D-64CC-7D8EDD8F2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8" r="16542" b="48999"/>
          <a:stretch/>
        </p:blipFill>
        <p:spPr>
          <a:xfrm>
            <a:off x="1053504" y="1635695"/>
            <a:ext cx="2536115" cy="34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65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Macintosh PowerPoint</Application>
  <PresentationFormat>Widescreen</PresentationFormat>
  <Paragraphs>151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Stephanie</dc:creator>
  <cp:lastModifiedBy>Richards, Stephanie</cp:lastModifiedBy>
  <cp:revision>2</cp:revision>
  <dcterms:created xsi:type="dcterms:W3CDTF">2023-01-12T20:35:44Z</dcterms:created>
  <dcterms:modified xsi:type="dcterms:W3CDTF">2023-06-08T18:03:19Z</dcterms:modified>
</cp:coreProperties>
</file>