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5" r:id="rId2"/>
    <p:sldId id="289" r:id="rId3"/>
    <p:sldId id="290" r:id="rId4"/>
    <p:sldId id="291" r:id="rId5"/>
    <p:sldId id="292" r:id="rId6"/>
    <p:sldId id="256" r:id="rId7"/>
    <p:sldId id="288" r:id="rId8"/>
    <p:sldId id="258" r:id="rId9"/>
    <p:sldId id="259" r:id="rId10"/>
    <p:sldId id="285" r:id="rId11"/>
    <p:sldId id="257" r:id="rId12"/>
    <p:sldId id="260" r:id="rId13"/>
    <p:sldId id="268" r:id="rId14"/>
    <p:sldId id="269" r:id="rId15"/>
    <p:sldId id="270" r:id="rId16"/>
    <p:sldId id="271" r:id="rId17"/>
    <p:sldId id="272" r:id="rId18"/>
    <p:sldId id="273" r:id="rId19"/>
    <p:sldId id="261" r:id="rId20"/>
    <p:sldId id="262" r:id="rId21"/>
    <p:sldId id="263" r:id="rId22"/>
    <p:sldId id="274" r:id="rId23"/>
    <p:sldId id="264" r:id="rId24"/>
    <p:sldId id="265" r:id="rId25"/>
    <p:sldId id="266" r:id="rId26"/>
    <p:sldId id="276" r:id="rId27"/>
    <p:sldId id="277" r:id="rId28"/>
    <p:sldId id="278" r:id="rId29"/>
    <p:sldId id="279" r:id="rId30"/>
    <p:sldId id="280" r:id="rId31"/>
    <p:sldId id="281" r:id="rId32"/>
    <p:sldId id="283" r:id="rId33"/>
    <p:sldId id="287" r:id="rId34"/>
    <p:sldId id="284" r:id="rId35"/>
    <p:sldId id="28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942"/>
    <p:restoredTop sz="96192"/>
  </p:normalViewPr>
  <p:slideViewPr>
    <p:cSldViewPr snapToGrid="0">
      <p:cViewPr varScale="1">
        <p:scale>
          <a:sx n="122" d="100"/>
          <a:sy n="122" d="100"/>
        </p:scale>
        <p:origin x="-1152" y="-6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3CED9-06E3-C337-FF60-FE80EE33F1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CB1508-B77A-13DF-F03B-D1E67452EA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4B04F3-117E-52B1-0CA4-B1D08A14E3E4}"/>
              </a:ext>
            </a:extLst>
          </p:cNvPr>
          <p:cNvSpPr>
            <a:spLocks noGrp="1"/>
          </p:cNvSpPr>
          <p:nvPr>
            <p:ph type="dt" sz="half" idx="10"/>
          </p:nvPr>
        </p:nvSpPr>
        <p:spPr/>
        <p:txBody>
          <a:bodyPr/>
          <a:lstStyle/>
          <a:p>
            <a:fld id="{DD54230E-E8FD-0846-A69D-E6EED0E17BAA}" type="datetimeFigureOut">
              <a:rPr lang="en-US" smtClean="0"/>
              <a:t>6/13/23</a:t>
            </a:fld>
            <a:endParaRPr lang="en-US" dirty="0"/>
          </a:p>
        </p:txBody>
      </p:sp>
      <p:sp>
        <p:nvSpPr>
          <p:cNvPr id="5" name="Footer Placeholder 4">
            <a:extLst>
              <a:ext uri="{FF2B5EF4-FFF2-40B4-BE49-F238E27FC236}">
                <a16:creationId xmlns:a16="http://schemas.microsoft.com/office/drawing/2014/main" id="{BF939B73-D60D-4B8F-223C-18CF4CD0041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F51E690-A17F-CD7A-7E1F-CC7F2134E6C1}"/>
              </a:ext>
            </a:extLst>
          </p:cNvPr>
          <p:cNvSpPr>
            <a:spLocks noGrp="1"/>
          </p:cNvSpPr>
          <p:nvPr>
            <p:ph type="sldNum" sz="quarter" idx="12"/>
          </p:nvPr>
        </p:nvSpPr>
        <p:spPr/>
        <p:txBody>
          <a:bodyPr/>
          <a:lstStyle/>
          <a:p>
            <a:fld id="{03C2C68F-11B8-9447-B97A-C60959DE7CE3}" type="slidenum">
              <a:rPr lang="en-US" smtClean="0"/>
              <a:t>‹#›</a:t>
            </a:fld>
            <a:endParaRPr lang="en-US" dirty="0"/>
          </a:p>
        </p:txBody>
      </p:sp>
    </p:spTree>
    <p:extLst>
      <p:ext uri="{BB962C8B-B14F-4D97-AF65-F5344CB8AC3E}">
        <p14:creationId xmlns:p14="http://schemas.microsoft.com/office/powerpoint/2010/main" val="2041888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3FD53-0E51-A49A-55C4-87BE89C39B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E4D59B-72D0-D188-332B-2356E1327F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DFB3A5-B58E-009C-4DE8-5C7AA09AA9A9}"/>
              </a:ext>
            </a:extLst>
          </p:cNvPr>
          <p:cNvSpPr>
            <a:spLocks noGrp="1"/>
          </p:cNvSpPr>
          <p:nvPr>
            <p:ph type="dt" sz="half" idx="10"/>
          </p:nvPr>
        </p:nvSpPr>
        <p:spPr/>
        <p:txBody>
          <a:bodyPr/>
          <a:lstStyle/>
          <a:p>
            <a:fld id="{DD54230E-E8FD-0846-A69D-E6EED0E17BAA}" type="datetimeFigureOut">
              <a:rPr lang="en-US" smtClean="0"/>
              <a:t>6/13/23</a:t>
            </a:fld>
            <a:endParaRPr lang="en-US" dirty="0"/>
          </a:p>
        </p:txBody>
      </p:sp>
      <p:sp>
        <p:nvSpPr>
          <p:cNvPr id="5" name="Footer Placeholder 4">
            <a:extLst>
              <a:ext uri="{FF2B5EF4-FFF2-40B4-BE49-F238E27FC236}">
                <a16:creationId xmlns:a16="http://schemas.microsoft.com/office/drawing/2014/main" id="{F69BE66C-5A22-67F7-2BF2-18878F99911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B6A21A5-5E13-3EFA-1022-B2D31EC32B01}"/>
              </a:ext>
            </a:extLst>
          </p:cNvPr>
          <p:cNvSpPr>
            <a:spLocks noGrp="1"/>
          </p:cNvSpPr>
          <p:nvPr>
            <p:ph type="sldNum" sz="quarter" idx="12"/>
          </p:nvPr>
        </p:nvSpPr>
        <p:spPr/>
        <p:txBody>
          <a:bodyPr/>
          <a:lstStyle/>
          <a:p>
            <a:fld id="{03C2C68F-11B8-9447-B97A-C60959DE7CE3}" type="slidenum">
              <a:rPr lang="en-US" smtClean="0"/>
              <a:t>‹#›</a:t>
            </a:fld>
            <a:endParaRPr lang="en-US" dirty="0"/>
          </a:p>
        </p:txBody>
      </p:sp>
    </p:spTree>
    <p:extLst>
      <p:ext uri="{BB962C8B-B14F-4D97-AF65-F5344CB8AC3E}">
        <p14:creationId xmlns:p14="http://schemas.microsoft.com/office/powerpoint/2010/main" val="2366419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27D195-1368-6051-C4C0-70E2E940AC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5AD0F2-68B9-6C34-7563-ABF8CB3754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9B8009-143D-910E-64D1-288AA7586524}"/>
              </a:ext>
            </a:extLst>
          </p:cNvPr>
          <p:cNvSpPr>
            <a:spLocks noGrp="1"/>
          </p:cNvSpPr>
          <p:nvPr>
            <p:ph type="dt" sz="half" idx="10"/>
          </p:nvPr>
        </p:nvSpPr>
        <p:spPr/>
        <p:txBody>
          <a:bodyPr/>
          <a:lstStyle/>
          <a:p>
            <a:fld id="{DD54230E-E8FD-0846-A69D-E6EED0E17BAA}" type="datetimeFigureOut">
              <a:rPr lang="en-US" smtClean="0"/>
              <a:t>6/13/23</a:t>
            </a:fld>
            <a:endParaRPr lang="en-US" dirty="0"/>
          </a:p>
        </p:txBody>
      </p:sp>
      <p:sp>
        <p:nvSpPr>
          <p:cNvPr id="5" name="Footer Placeholder 4">
            <a:extLst>
              <a:ext uri="{FF2B5EF4-FFF2-40B4-BE49-F238E27FC236}">
                <a16:creationId xmlns:a16="http://schemas.microsoft.com/office/drawing/2014/main" id="{133F99F7-DBF1-053B-B5BA-2F392593C4B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5B0217-37A5-8ED2-94E0-FCD9BEB8A511}"/>
              </a:ext>
            </a:extLst>
          </p:cNvPr>
          <p:cNvSpPr>
            <a:spLocks noGrp="1"/>
          </p:cNvSpPr>
          <p:nvPr>
            <p:ph type="sldNum" sz="quarter" idx="12"/>
          </p:nvPr>
        </p:nvSpPr>
        <p:spPr/>
        <p:txBody>
          <a:bodyPr/>
          <a:lstStyle/>
          <a:p>
            <a:fld id="{03C2C68F-11B8-9447-B97A-C60959DE7CE3}" type="slidenum">
              <a:rPr lang="en-US" smtClean="0"/>
              <a:t>‹#›</a:t>
            </a:fld>
            <a:endParaRPr lang="en-US" dirty="0"/>
          </a:p>
        </p:txBody>
      </p:sp>
    </p:spTree>
    <p:extLst>
      <p:ext uri="{BB962C8B-B14F-4D97-AF65-F5344CB8AC3E}">
        <p14:creationId xmlns:p14="http://schemas.microsoft.com/office/powerpoint/2010/main" val="1241354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81EFA-6D1E-BF26-2B64-819C7499EC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C48A1E-8275-12B6-89AF-DB1AEF6648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2D8D63-3675-5E1A-C2E3-F35F7B9D37A3}"/>
              </a:ext>
            </a:extLst>
          </p:cNvPr>
          <p:cNvSpPr>
            <a:spLocks noGrp="1"/>
          </p:cNvSpPr>
          <p:nvPr>
            <p:ph type="dt" sz="half" idx="10"/>
          </p:nvPr>
        </p:nvSpPr>
        <p:spPr/>
        <p:txBody>
          <a:bodyPr/>
          <a:lstStyle/>
          <a:p>
            <a:fld id="{DD54230E-E8FD-0846-A69D-E6EED0E17BAA}" type="datetimeFigureOut">
              <a:rPr lang="en-US" smtClean="0"/>
              <a:t>6/13/23</a:t>
            </a:fld>
            <a:endParaRPr lang="en-US" dirty="0"/>
          </a:p>
        </p:txBody>
      </p:sp>
      <p:sp>
        <p:nvSpPr>
          <p:cNvPr id="5" name="Footer Placeholder 4">
            <a:extLst>
              <a:ext uri="{FF2B5EF4-FFF2-40B4-BE49-F238E27FC236}">
                <a16:creationId xmlns:a16="http://schemas.microsoft.com/office/drawing/2014/main" id="{742C9765-7B1D-9785-8169-0628211E969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8233D1-5F77-19E6-3833-03FE599B4918}"/>
              </a:ext>
            </a:extLst>
          </p:cNvPr>
          <p:cNvSpPr>
            <a:spLocks noGrp="1"/>
          </p:cNvSpPr>
          <p:nvPr>
            <p:ph type="sldNum" sz="quarter" idx="12"/>
          </p:nvPr>
        </p:nvSpPr>
        <p:spPr/>
        <p:txBody>
          <a:bodyPr/>
          <a:lstStyle/>
          <a:p>
            <a:fld id="{03C2C68F-11B8-9447-B97A-C60959DE7CE3}" type="slidenum">
              <a:rPr lang="en-US" smtClean="0"/>
              <a:t>‹#›</a:t>
            </a:fld>
            <a:endParaRPr lang="en-US" dirty="0"/>
          </a:p>
        </p:txBody>
      </p:sp>
    </p:spTree>
    <p:extLst>
      <p:ext uri="{BB962C8B-B14F-4D97-AF65-F5344CB8AC3E}">
        <p14:creationId xmlns:p14="http://schemas.microsoft.com/office/powerpoint/2010/main" val="3842758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62B14-EAAE-10C9-F7FF-5421C8E8E7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52DF87-FE74-77D0-25FA-FCC3A6D07E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BB9004-5E4A-B017-0E22-60DE1DB27D05}"/>
              </a:ext>
            </a:extLst>
          </p:cNvPr>
          <p:cNvSpPr>
            <a:spLocks noGrp="1"/>
          </p:cNvSpPr>
          <p:nvPr>
            <p:ph type="dt" sz="half" idx="10"/>
          </p:nvPr>
        </p:nvSpPr>
        <p:spPr/>
        <p:txBody>
          <a:bodyPr/>
          <a:lstStyle/>
          <a:p>
            <a:fld id="{DD54230E-E8FD-0846-A69D-E6EED0E17BAA}" type="datetimeFigureOut">
              <a:rPr lang="en-US" smtClean="0"/>
              <a:t>6/13/23</a:t>
            </a:fld>
            <a:endParaRPr lang="en-US" dirty="0"/>
          </a:p>
        </p:txBody>
      </p:sp>
      <p:sp>
        <p:nvSpPr>
          <p:cNvPr id="5" name="Footer Placeholder 4">
            <a:extLst>
              <a:ext uri="{FF2B5EF4-FFF2-40B4-BE49-F238E27FC236}">
                <a16:creationId xmlns:a16="http://schemas.microsoft.com/office/drawing/2014/main" id="{8687FDE5-42B3-A08C-3B5A-4D0AC790FB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07D523-B875-26D4-E215-B05C38FFD35A}"/>
              </a:ext>
            </a:extLst>
          </p:cNvPr>
          <p:cNvSpPr>
            <a:spLocks noGrp="1"/>
          </p:cNvSpPr>
          <p:nvPr>
            <p:ph type="sldNum" sz="quarter" idx="12"/>
          </p:nvPr>
        </p:nvSpPr>
        <p:spPr/>
        <p:txBody>
          <a:bodyPr/>
          <a:lstStyle/>
          <a:p>
            <a:fld id="{03C2C68F-11B8-9447-B97A-C60959DE7CE3}" type="slidenum">
              <a:rPr lang="en-US" smtClean="0"/>
              <a:t>‹#›</a:t>
            </a:fld>
            <a:endParaRPr lang="en-US" dirty="0"/>
          </a:p>
        </p:txBody>
      </p:sp>
    </p:spTree>
    <p:extLst>
      <p:ext uri="{BB962C8B-B14F-4D97-AF65-F5344CB8AC3E}">
        <p14:creationId xmlns:p14="http://schemas.microsoft.com/office/powerpoint/2010/main" val="3335812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C0BBE-2C6F-F485-CA0E-D0D38F0CA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BD5668-3D39-9316-3D07-086ADDCA9D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A44F9E-606A-B1AA-B70D-43D458D388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DA0B38-66C6-680A-7A65-A5F4A20DD860}"/>
              </a:ext>
            </a:extLst>
          </p:cNvPr>
          <p:cNvSpPr>
            <a:spLocks noGrp="1"/>
          </p:cNvSpPr>
          <p:nvPr>
            <p:ph type="dt" sz="half" idx="10"/>
          </p:nvPr>
        </p:nvSpPr>
        <p:spPr/>
        <p:txBody>
          <a:bodyPr/>
          <a:lstStyle/>
          <a:p>
            <a:fld id="{DD54230E-E8FD-0846-A69D-E6EED0E17BAA}" type="datetimeFigureOut">
              <a:rPr lang="en-US" smtClean="0"/>
              <a:t>6/13/23</a:t>
            </a:fld>
            <a:endParaRPr lang="en-US" dirty="0"/>
          </a:p>
        </p:txBody>
      </p:sp>
      <p:sp>
        <p:nvSpPr>
          <p:cNvPr id="6" name="Footer Placeholder 5">
            <a:extLst>
              <a:ext uri="{FF2B5EF4-FFF2-40B4-BE49-F238E27FC236}">
                <a16:creationId xmlns:a16="http://schemas.microsoft.com/office/drawing/2014/main" id="{180A18FD-F9FF-41AC-3D17-C8BC260CB68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80F8BBD-0BBC-18D3-A6BA-9AC9B836CB83}"/>
              </a:ext>
            </a:extLst>
          </p:cNvPr>
          <p:cNvSpPr>
            <a:spLocks noGrp="1"/>
          </p:cNvSpPr>
          <p:nvPr>
            <p:ph type="sldNum" sz="quarter" idx="12"/>
          </p:nvPr>
        </p:nvSpPr>
        <p:spPr/>
        <p:txBody>
          <a:bodyPr/>
          <a:lstStyle/>
          <a:p>
            <a:fld id="{03C2C68F-11B8-9447-B97A-C60959DE7CE3}" type="slidenum">
              <a:rPr lang="en-US" smtClean="0"/>
              <a:t>‹#›</a:t>
            </a:fld>
            <a:endParaRPr lang="en-US" dirty="0"/>
          </a:p>
        </p:txBody>
      </p:sp>
    </p:spTree>
    <p:extLst>
      <p:ext uri="{BB962C8B-B14F-4D97-AF65-F5344CB8AC3E}">
        <p14:creationId xmlns:p14="http://schemas.microsoft.com/office/powerpoint/2010/main" val="3591576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57323-3E72-FA5A-8939-691BF60191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C4FBAC-C591-A059-1EB5-F4194C69D8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858104-5987-8260-52EB-D16DDCAF84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21993C-19A8-49EE-90BB-71EF8FC0A0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AA4561-B6A4-259E-789B-EEE493619D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E6E1FA-A341-1843-0134-D2400248F43B}"/>
              </a:ext>
            </a:extLst>
          </p:cNvPr>
          <p:cNvSpPr>
            <a:spLocks noGrp="1"/>
          </p:cNvSpPr>
          <p:nvPr>
            <p:ph type="dt" sz="half" idx="10"/>
          </p:nvPr>
        </p:nvSpPr>
        <p:spPr/>
        <p:txBody>
          <a:bodyPr/>
          <a:lstStyle/>
          <a:p>
            <a:fld id="{DD54230E-E8FD-0846-A69D-E6EED0E17BAA}" type="datetimeFigureOut">
              <a:rPr lang="en-US" smtClean="0"/>
              <a:t>6/13/23</a:t>
            </a:fld>
            <a:endParaRPr lang="en-US" dirty="0"/>
          </a:p>
        </p:txBody>
      </p:sp>
      <p:sp>
        <p:nvSpPr>
          <p:cNvPr id="8" name="Footer Placeholder 7">
            <a:extLst>
              <a:ext uri="{FF2B5EF4-FFF2-40B4-BE49-F238E27FC236}">
                <a16:creationId xmlns:a16="http://schemas.microsoft.com/office/drawing/2014/main" id="{F08747AA-98F0-78EB-F329-674969CBB5D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5D52E0B-D9D9-E3E8-DACC-D99339ED02CF}"/>
              </a:ext>
            </a:extLst>
          </p:cNvPr>
          <p:cNvSpPr>
            <a:spLocks noGrp="1"/>
          </p:cNvSpPr>
          <p:nvPr>
            <p:ph type="sldNum" sz="quarter" idx="12"/>
          </p:nvPr>
        </p:nvSpPr>
        <p:spPr/>
        <p:txBody>
          <a:bodyPr/>
          <a:lstStyle/>
          <a:p>
            <a:fld id="{03C2C68F-11B8-9447-B97A-C60959DE7CE3}" type="slidenum">
              <a:rPr lang="en-US" smtClean="0"/>
              <a:t>‹#›</a:t>
            </a:fld>
            <a:endParaRPr lang="en-US" dirty="0"/>
          </a:p>
        </p:txBody>
      </p:sp>
    </p:spTree>
    <p:extLst>
      <p:ext uri="{BB962C8B-B14F-4D97-AF65-F5344CB8AC3E}">
        <p14:creationId xmlns:p14="http://schemas.microsoft.com/office/powerpoint/2010/main" val="3553250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8543D-5EDA-0B39-53A4-6CEB1A79F8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DBA9E0-6E90-87A2-EF88-5328F1F20F67}"/>
              </a:ext>
            </a:extLst>
          </p:cNvPr>
          <p:cNvSpPr>
            <a:spLocks noGrp="1"/>
          </p:cNvSpPr>
          <p:nvPr>
            <p:ph type="dt" sz="half" idx="10"/>
          </p:nvPr>
        </p:nvSpPr>
        <p:spPr/>
        <p:txBody>
          <a:bodyPr/>
          <a:lstStyle/>
          <a:p>
            <a:fld id="{DD54230E-E8FD-0846-A69D-E6EED0E17BAA}" type="datetimeFigureOut">
              <a:rPr lang="en-US" smtClean="0"/>
              <a:t>6/13/23</a:t>
            </a:fld>
            <a:endParaRPr lang="en-US" dirty="0"/>
          </a:p>
        </p:txBody>
      </p:sp>
      <p:sp>
        <p:nvSpPr>
          <p:cNvPr id="4" name="Footer Placeholder 3">
            <a:extLst>
              <a:ext uri="{FF2B5EF4-FFF2-40B4-BE49-F238E27FC236}">
                <a16:creationId xmlns:a16="http://schemas.microsoft.com/office/drawing/2014/main" id="{8D9A8E2A-9355-E23D-BC04-F0413A81BFF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65E88F6-BC4E-DE1E-084D-FF40DCCB69CE}"/>
              </a:ext>
            </a:extLst>
          </p:cNvPr>
          <p:cNvSpPr>
            <a:spLocks noGrp="1"/>
          </p:cNvSpPr>
          <p:nvPr>
            <p:ph type="sldNum" sz="quarter" idx="12"/>
          </p:nvPr>
        </p:nvSpPr>
        <p:spPr/>
        <p:txBody>
          <a:bodyPr/>
          <a:lstStyle/>
          <a:p>
            <a:fld id="{03C2C68F-11B8-9447-B97A-C60959DE7CE3}" type="slidenum">
              <a:rPr lang="en-US" smtClean="0"/>
              <a:t>‹#›</a:t>
            </a:fld>
            <a:endParaRPr lang="en-US" dirty="0"/>
          </a:p>
        </p:txBody>
      </p:sp>
    </p:spTree>
    <p:extLst>
      <p:ext uri="{BB962C8B-B14F-4D97-AF65-F5344CB8AC3E}">
        <p14:creationId xmlns:p14="http://schemas.microsoft.com/office/powerpoint/2010/main" val="3215036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8DD97C-BA7D-7EE2-2435-E66DD0885A81}"/>
              </a:ext>
            </a:extLst>
          </p:cNvPr>
          <p:cNvSpPr>
            <a:spLocks noGrp="1"/>
          </p:cNvSpPr>
          <p:nvPr>
            <p:ph type="dt" sz="half" idx="10"/>
          </p:nvPr>
        </p:nvSpPr>
        <p:spPr/>
        <p:txBody>
          <a:bodyPr/>
          <a:lstStyle/>
          <a:p>
            <a:fld id="{DD54230E-E8FD-0846-A69D-E6EED0E17BAA}" type="datetimeFigureOut">
              <a:rPr lang="en-US" smtClean="0"/>
              <a:t>6/13/23</a:t>
            </a:fld>
            <a:endParaRPr lang="en-US" dirty="0"/>
          </a:p>
        </p:txBody>
      </p:sp>
      <p:sp>
        <p:nvSpPr>
          <p:cNvPr id="3" name="Footer Placeholder 2">
            <a:extLst>
              <a:ext uri="{FF2B5EF4-FFF2-40B4-BE49-F238E27FC236}">
                <a16:creationId xmlns:a16="http://schemas.microsoft.com/office/drawing/2014/main" id="{89873AC5-723C-98C1-C136-7F4D78E30AC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3BA72BF-1F20-D925-7F31-59293E14BE47}"/>
              </a:ext>
            </a:extLst>
          </p:cNvPr>
          <p:cNvSpPr>
            <a:spLocks noGrp="1"/>
          </p:cNvSpPr>
          <p:nvPr>
            <p:ph type="sldNum" sz="quarter" idx="12"/>
          </p:nvPr>
        </p:nvSpPr>
        <p:spPr/>
        <p:txBody>
          <a:bodyPr/>
          <a:lstStyle/>
          <a:p>
            <a:fld id="{03C2C68F-11B8-9447-B97A-C60959DE7CE3}" type="slidenum">
              <a:rPr lang="en-US" smtClean="0"/>
              <a:t>‹#›</a:t>
            </a:fld>
            <a:endParaRPr lang="en-US" dirty="0"/>
          </a:p>
        </p:txBody>
      </p:sp>
    </p:spTree>
    <p:extLst>
      <p:ext uri="{BB962C8B-B14F-4D97-AF65-F5344CB8AC3E}">
        <p14:creationId xmlns:p14="http://schemas.microsoft.com/office/powerpoint/2010/main" val="1434565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728AD-A98F-10BB-9DA0-CC30B83698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7E48DD-2301-87FD-C26A-267FE1EEE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2ACC2C-CD1A-8E32-907D-09F42C127D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346F81-3B4F-0578-C44B-AC34428AB4BE}"/>
              </a:ext>
            </a:extLst>
          </p:cNvPr>
          <p:cNvSpPr>
            <a:spLocks noGrp="1"/>
          </p:cNvSpPr>
          <p:nvPr>
            <p:ph type="dt" sz="half" idx="10"/>
          </p:nvPr>
        </p:nvSpPr>
        <p:spPr/>
        <p:txBody>
          <a:bodyPr/>
          <a:lstStyle/>
          <a:p>
            <a:fld id="{DD54230E-E8FD-0846-A69D-E6EED0E17BAA}" type="datetimeFigureOut">
              <a:rPr lang="en-US" smtClean="0"/>
              <a:t>6/13/23</a:t>
            </a:fld>
            <a:endParaRPr lang="en-US" dirty="0"/>
          </a:p>
        </p:txBody>
      </p:sp>
      <p:sp>
        <p:nvSpPr>
          <p:cNvPr id="6" name="Footer Placeholder 5">
            <a:extLst>
              <a:ext uri="{FF2B5EF4-FFF2-40B4-BE49-F238E27FC236}">
                <a16:creationId xmlns:a16="http://schemas.microsoft.com/office/drawing/2014/main" id="{CC6B92CA-620D-85EF-EDDD-B7510A369C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9CF1EF3-DDE4-35A8-CA83-0199BC824734}"/>
              </a:ext>
            </a:extLst>
          </p:cNvPr>
          <p:cNvSpPr>
            <a:spLocks noGrp="1"/>
          </p:cNvSpPr>
          <p:nvPr>
            <p:ph type="sldNum" sz="quarter" idx="12"/>
          </p:nvPr>
        </p:nvSpPr>
        <p:spPr/>
        <p:txBody>
          <a:bodyPr/>
          <a:lstStyle/>
          <a:p>
            <a:fld id="{03C2C68F-11B8-9447-B97A-C60959DE7CE3}" type="slidenum">
              <a:rPr lang="en-US" smtClean="0"/>
              <a:t>‹#›</a:t>
            </a:fld>
            <a:endParaRPr lang="en-US" dirty="0"/>
          </a:p>
        </p:txBody>
      </p:sp>
    </p:spTree>
    <p:extLst>
      <p:ext uri="{BB962C8B-B14F-4D97-AF65-F5344CB8AC3E}">
        <p14:creationId xmlns:p14="http://schemas.microsoft.com/office/powerpoint/2010/main" val="1937994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2F7BC-20BC-3E60-FD3F-D4CF53283A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762053-BA7F-56F4-9884-DE96BC724A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33D3F88-157E-3D26-CE4E-9704AE4DC9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6057EC-AEE4-82A9-51AB-3ACFB4F26553}"/>
              </a:ext>
            </a:extLst>
          </p:cNvPr>
          <p:cNvSpPr>
            <a:spLocks noGrp="1"/>
          </p:cNvSpPr>
          <p:nvPr>
            <p:ph type="dt" sz="half" idx="10"/>
          </p:nvPr>
        </p:nvSpPr>
        <p:spPr/>
        <p:txBody>
          <a:bodyPr/>
          <a:lstStyle/>
          <a:p>
            <a:fld id="{DD54230E-E8FD-0846-A69D-E6EED0E17BAA}" type="datetimeFigureOut">
              <a:rPr lang="en-US" smtClean="0"/>
              <a:t>6/13/23</a:t>
            </a:fld>
            <a:endParaRPr lang="en-US" dirty="0"/>
          </a:p>
        </p:txBody>
      </p:sp>
      <p:sp>
        <p:nvSpPr>
          <p:cNvPr id="6" name="Footer Placeholder 5">
            <a:extLst>
              <a:ext uri="{FF2B5EF4-FFF2-40B4-BE49-F238E27FC236}">
                <a16:creationId xmlns:a16="http://schemas.microsoft.com/office/drawing/2014/main" id="{CF6F7BFC-56D7-0EF4-9E70-4B92064217D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889390B-47D5-E995-CA40-93ACEED602CB}"/>
              </a:ext>
            </a:extLst>
          </p:cNvPr>
          <p:cNvSpPr>
            <a:spLocks noGrp="1"/>
          </p:cNvSpPr>
          <p:nvPr>
            <p:ph type="sldNum" sz="quarter" idx="12"/>
          </p:nvPr>
        </p:nvSpPr>
        <p:spPr/>
        <p:txBody>
          <a:bodyPr/>
          <a:lstStyle/>
          <a:p>
            <a:fld id="{03C2C68F-11B8-9447-B97A-C60959DE7CE3}" type="slidenum">
              <a:rPr lang="en-US" smtClean="0"/>
              <a:t>‹#›</a:t>
            </a:fld>
            <a:endParaRPr lang="en-US" dirty="0"/>
          </a:p>
        </p:txBody>
      </p:sp>
    </p:spTree>
    <p:extLst>
      <p:ext uri="{BB962C8B-B14F-4D97-AF65-F5344CB8AC3E}">
        <p14:creationId xmlns:p14="http://schemas.microsoft.com/office/powerpoint/2010/main" val="1424113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27377A-3E4E-F0F0-4536-A598542AA0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CD70BF-A023-88B2-79E6-16E49BF54F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A0FBB4-B634-9C66-9B77-CBE201BD4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54230E-E8FD-0846-A69D-E6EED0E17BAA}" type="datetimeFigureOut">
              <a:rPr lang="en-US" smtClean="0"/>
              <a:t>6/13/23</a:t>
            </a:fld>
            <a:endParaRPr lang="en-US" dirty="0"/>
          </a:p>
        </p:txBody>
      </p:sp>
      <p:sp>
        <p:nvSpPr>
          <p:cNvPr id="5" name="Footer Placeholder 4">
            <a:extLst>
              <a:ext uri="{FF2B5EF4-FFF2-40B4-BE49-F238E27FC236}">
                <a16:creationId xmlns:a16="http://schemas.microsoft.com/office/drawing/2014/main" id="{C5609A87-99E4-EAC2-6A37-3B963FAB40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2C28D01-17B6-B071-954A-2D5440A7FA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2C68F-11B8-9447-B97A-C60959DE7CE3}" type="slidenum">
              <a:rPr lang="en-US" smtClean="0"/>
              <a:t>‹#›</a:t>
            </a:fld>
            <a:endParaRPr lang="en-US" dirty="0"/>
          </a:p>
        </p:txBody>
      </p:sp>
    </p:spTree>
    <p:extLst>
      <p:ext uri="{BB962C8B-B14F-4D97-AF65-F5344CB8AC3E}">
        <p14:creationId xmlns:p14="http://schemas.microsoft.com/office/powerpoint/2010/main" val="2105550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ideo" Target="https://www.youtube.com/embed/PD_6JU3NayE?feature=oembed"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9676641-959A-9120-C673-66FB2FA650EB}"/>
              </a:ext>
            </a:extLst>
          </p:cNvPr>
          <p:cNvSpPr txBox="1"/>
          <p:nvPr/>
        </p:nvSpPr>
        <p:spPr>
          <a:xfrm>
            <a:off x="2526680" y="645966"/>
            <a:ext cx="6746719" cy="769441"/>
          </a:xfrm>
          <a:prstGeom prst="rect">
            <a:avLst/>
          </a:prstGeom>
          <a:noFill/>
        </p:spPr>
        <p:txBody>
          <a:bodyPr wrap="none" rtlCol="0">
            <a:spAutoFit/>
          </a:bodyPr>
          <a:lstStyle/>
          <a:p>
            <a:r>
              <a:rPr lang="en-US" sz="4400" dirty="0"/>
              <a:t>Wednesday June 14 Seminar</a:t>
            </a:r>
          </a:p>
        </p:txBody>
      </p:sp>
      <p:pic>
        <p:nvPicPr>
          <p:cNvPr id="3" name="Picture 2" descr="A qr code on a white background&#10;&#10;Description automatically generated">
            <a:extLst>
              <a:ext uri="{FF2B5EF4-FFF2-40B4-BE49-F238E27FC236}">
                <a16:creationId xmlns:a16="http://schemas.microsoft.com/office/drawing/2014/main" id="{E30EBFC5-CDF8-DA33-CB46-B78433BD70C4}"/>
              </a:ext>
            </a:extLst>
          </p:cNvPr>
          <p:cNvPicPr>
            <a:picLocks noChangeAspect="1"/>
          </p:cNvPicPr>
          <p:nvPr/>
        </p:nvPicPr>
        <p:blipFill>
          <a:blip r:embed="rId2"/>
          <a:stretch>
            <a:fillRect/>
          </a:stretch>
        </p:blipFill>
        <p:spPr>
          <a:xfrm>
            <a:off x="3243261" y="1550987"/>
            <a:ext cx="5200651" cy="4972552"/>
          </a:xfrm>
          <a:prstGeom prst="rect">
            <a:avLst/>
          </a:prstGeom>
        </p:spPr>
      </p:pic>
    </p:spTree>
    <p:extLst>
      <p:ext uri="{BB962C8B-B14F-4D97-AF65-F5344CB8AC3E}">
        <p14:creationId xmlns:p14="http://schemas.microsoft.com/office/powerpoint/2010/main" val="921943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A6E4FD4-A8C8-3111-F988-5C867C5CD701}"/>
              </a:ext>
            </a:extLst>
          </p:cNvPr>
          <p:cNvSpPr txBox="1"/>
          <p:nvPr/>
        </p:nvSpPr>
        <p:spPr>
          <a:xfrm>
            <a:off x="228600" y="200025"/>
            <a:ext cx="10828414" cy="1323439"/>
          </a:xfrm>
          <a:prstGeom prst="rect">
            <a:avLst/>
          </a:prstGeom>
          <a:noFill/>
        </p:spPr>
        <p:txBody>
          <a:bodyPr wrap="none" rtlCol="0">
            <a:spAutoFit/>
          </a:bodyPr>
          <a:lstStyle/>
          <a:p>
            <a:r>
              <a:rPr lang="en-US" sz="4000" dirty="0"/>
              <a:t>You will read a paper MULTIPLE TIMES.</a:t>
            </a:r>
          </a:p>
          <a:p>
            <a:r>
              <a:rPr lang="en-US" sz="4000" dirty="0"/>
              <a:t>You will NOT read it straight from beginning to end.</a:t>
            </a:r>
          </a:p>
        </p:txBody>
      </p:sp>
      <p:sp>
        <p:nvSpPr>
          <p:cNvPr id="5" name="TextBox 4">
            <a:extLst>
              <a:ext uri="{FF2B5EF4-FFF2-40B4-BE49-F238E27FC236}">
                <a16:creationId xmlns:a16="http://schemas.microsoft.com/office/drawing/2014/main" id="{90B3D043-C503-34B5-751F-8998F217CCF7}"/>
              </a:ext>
            </a:extLst>
          </p:cNvPr>
          <p:cNvSpPr txBox="1"/>
          <p:nvPr/>
        </p:nvSpPr>
        <p:spPr>
          <a:xfrm>
            <a:off x="425112" y="1523464"/>
            <a:ext cx="11341776" cy="5201424"/>
          </a:xfrm>
          <a:prstGeom prst="rect">
            <a:avLst/>
          </a:prstGeom>
          <a:noFill/>
        </p:spPr>
        <p:txBody>
          <a:bodyPr wrap="square" rtlCol="0">
            <a:spAutoFit/>
          </a:bodyPr>
          <a:lstStyle/>
          <a:p>
            <a:pPr marL="342900" indent="-342900">
              <a:buFont typeface="+mj-lt"/>
              <a:buAutoNum type="arabicPeriod"/>
            </a:pPr>
            <a:r>
              <a:rPr lang="en-US" sz="2000" dirty="0"/>
              <a:t>Skim the article. Get a sense of the terms, the structure. Read the abstract, the end of the intro, the end of the discussion</a:t>
            </a:r>
          </a:p>
          <a:p>
            <a:pPr marL="342900" indent="-342900">
              <a:buFont typeface="+mj-lt"/>
              <a:buAutoNum type="arabicPeriod"/>
            </a:pPr>
            <a:r>
              <a:rPr lang="en-US" sz="2000" dirty="0"/>
              <a:t>Reread the abstract. Read the Introduction. Read the Discussion, focusing on the beginning and the end.</a:t>
            </a:r>
          </a:p>
          <a:p>
            <a:pPr marL="800100" lvl="1" indent="-342900">
              <a:buFont typeface="+mj-lt"/>
              <a:buAutoNum type="arabicPeriod"/>
            </a:pPr>
            <a:r>
              <a:rPr lang="en-US" sz="2000" dirty="0"/>
              <a:t>Note and look up terms you don’t know</a:t>
            </a:r>
          </a:p>
          <a:p>
            <a:pPr marL="342900" indent="-342900">
              <a:buFont typeface="+mj-lt"/>
              <a:buAutoNum type="arabicPeriod"/>
            </a:pPr>
            <a:r>
              <a:rPr lang="en-US" sz="2000" dirty="0"/>
              <a:t>Go through the Results section, highlighting the Figures; look at the subheadings. </a:t>
            </a:r>
          </a:p>
          <a:p>
            <a:pPr marL="342900" indent="-342900">
              <a:buFont typeface="+mj-lt"/>
              <a:buAutoNum type="arabicPeriod"/>
            </a:pPr>
            <a:r>
              <a:rPr lang="en-US" sz="2000" dirty="0"/>
              <a:t>Look at the Methods, focusing only on the subheadings. </a:t>
            </a:r>
          </a:p>
          <a:p>
            <a:pPr marL="800100" lvl="1" indent="-342900">
              <a:buFont typeface="+mj-lt"/>
              <a:buAutoNum type="arabicPeriod"/>
            </a:pPr>
            <a:r>
              <a:rPr lang="en-US" sz="2000" dirty="0"/>
              <a:t>Look up methods that are not familiar to you, and stay away from the nitty gritty details</a:t>
            </a:r>
          </a:p>
          <a:p>
            <a:pPr marL="342900" indent="-342900">
              <a:buFont typeface="+mj-lt"/>
              <a:buAutoNum type="arabicPeriod"/>
            </a:pPr>
            <a:r>
              <a:rPr lang="en-US" sz="2000" dirty="0"/>
              <a:t>Reread the abstract, focusing on the results statements, then read each Results section:</a:t>
            </a:r>
          </a:p>
          <a:p>
            <a:pPr marL="800100" lvl="1" indent="-342900">
              <a:buFont typeface="+mj-lt"/>
              <a:buAutoNum type="arabicPeriod"/>
            </a:pPr>
            <a:r>
              <a:rPr lang="en-US" sz="2000" dirty="0"/>
              <a:t>Figure 1 text with Figure 1 images</a:t>
            </a:r>
          </a:p>
          <a:p>
            <a:pPr marL="800100" lvl="1" indent="-342900">
              <a:buFont typeface="+mj-lt"/>
              <a:buAutoNum type="arabicPeriod"/>
            </a:pPr>
            <a:r>
              <a:rPr lang="en-US" sz="2000" dirty="0"/>
              <a:t>Figure 2 text with Figure 2 images, etc.</a:t>
            </a:r>
          </a:p>
          <a:p>
            <a:pPr marL="800100" lvl="1" indent="-342900">
              <a:buFont typeface="+mj-lt"/>
              <a:buAutoNum type="arabicPeriod"/>
            </a:pPr>
            <a:r>
              <a:rPr lang="en-US" sz="2000" dirty="0"/>
              <a:t>You may be looking at Methods at this time too</a:t>
            </a:r>
          </a:p>
          <a:p>
            <a:pPr marL="800100" lvl="1" indent="-342900">
              <a:buFont typeface="+mj-lt"/>
              <a:buAutoNum type="arabicPeriod"/>
            </a:pPr>
            <a:r>
              <a:rPr lang="en-US" sz="2000" dirty="0"/>
              <a:t>When you finish the results section, then read the entire Discussion.</a:t>
            </a:r>
          </a:p>
          <a:p>
            <a:pPr marL="342900" indent="-342900">
              <a:buFont typeface="+mj-lt"/>
              <a:buAutoNum type="arabicPeriod"/>
            </a:pPr>
            <a:r>
              <a:rPr lang="en-US" sz="2000" dirty="0"/>
              <a:t>Go back and now read the entire paper, focusing on the reasons for doing various experiments and the findings for each, and then the conclusions. Pay attention to the flow and the focus.</a:t>
            </a:r>
          </a:p>
          <a:p>
            <a:pPr marL="342900" indent="-342900">
              <a:buFont typeface="+mj-lt"/>
              <a:buAutoNum type="arabicPeriod"/>
            </a:pPr>
            <a:endParaRPr lang="en-US" sz="2000" dirty="0"/>
          </a:p>
          <a:p>
            <a:pPr algn="ctr"/>
            <a:r>
              <a:rPr lang="en-US" sz="3200" dirty="0"/>
              <a:t>Make note of any questions you have AS YOU READ!</a:t>
            </a:r>
          </a:p>
        </p:txBody>
      </p:sp>
    </p:spTree>
    <p:extLst>
      <p:ext uri="{BB962C8B-B14F-4D97-AF65-F5344CB8AC3E}">
        <p14:creationId xmlns:p14="http://schemas.microsoft.com/office/powerpoint/2010/main" val="2061138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newspaper&#10;&#10;Description automatically generated with low confidence">
            <a:extLst>
              <a:ext uri="{FF2B5EF4-FFF2-40B4-BE49-F238E27FC236}">
                <a16:creationId xmlns:a16="http://schemas.microsoft.com/office/drawing/2014/main" id="{F0ADFD15-23A0-34AA-E0A1-E5657BF742A0}"/>
              </a:ext>
            </a:extLst>
          </p:cNvPr>
          <p:cNvPicPr>
            <a:picLocks noChangeAspect="1"/>
          </p:cNvPicPr>
          <p:nvPr/>
        </p:nvPicPr>
        <p:blipFill>
          <a:blip r:embed="rId2"/>
          <a:stretch>
            <a:fillRect/>
          </a:stretch>
        </p:blipFill>
        <p:spPr>
          <a:xfrm>
            <a:off x="2254250" y="171450"/>
            <a:ext cx="7683500" cy="6515100"/>
          </a:xfrm>
          <a:prstGeom prst="rect">
            <a:avLst/>
          </a:prstGeom>
        </p:spPr>
      </p:pic>
      <p:pic>
        <p:nvPicPr>
          <p:cNvPr id="3" name="Picture 2">
            <a:extLst>
              <a:ext uri="{FF2B5EF4-FFF2-40B4-BE49-F238E27FC236}">
                <a16:creationId xmlns:a16="http://schemas.microsoft.com/office/drawing/2014/main" id="{89725469-F07C-506B-3D4B-650647B36B7D}"/>
              </a:ext>
            </a:extLst>
          </p:cNvPr>
          <p:cNvPicPr>
            <a:picLocks noChangeAspect="1"/>
          </p:cNvPicPr>
          <p:nvPr/>
        </p:nvPicPr>
        <p:blipFill>
          <a:blip r:embed="rId3"/>
          <a:stretch>
            <a:fillRect/>
          </a:stretch>
        </p:blipFill>
        <p:spPr>
          <a:xfrm>
            <a:off x="39710" y="4472010"/>
            <a:ext cx="2214540" cy="2214540"/>
          </a:xfrm>
          <a:prstGeom prst="rect">
            <a:avLst/>
          </a:prstGeom>
        </p:spPr>
      </p:pic>
    </p:spTree>
    <p:extLst>
      <p:ext uri="{BB962C8B-B14F-4D97-AF65-F5344CB8AC3E}">
        <p14:creationId xmlns:p14="http://schemas.microsoft.com/office/powerpoint/2010/main" val="578536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font, document&#10;&#10;Description automatically generated">
            <a:extLst>
              <a:ext uri="{FF2B5EF4-FFF2-40B4-BE49-F238E27FC236}">
                <a16:creationId xmlns:a16="http://schemas.microsoft.com/office/drawing/2014/main" id="{25DD2837-817A-DCB8-DC2C-DC11A575B392}"/>
              </a:ext>
            </a:extLst>
          </p:cNvPr>
          <p:cNvPicPr>
            <a:picLocks noChangeAspect="1"/>
          </p:cNvPicPr>
          <p:nvPr/>
        </p:nvPicPr>
        <p:blipFill>
          <a:blip r:embed="rId2"/>
          <a:stretch>
            <a:fillRect/>
          </a:stretch>
        </p:blipFill>
        <p:spPr>
          <a:xfrm>
            <a:off x="880341" y="274205"/>
            <a:ext cx="9969152" cy="3154795"/>
          </a:xfrm>
          <a:prstGeom prst="rect">
            <a:avLst/>
          </a:prstGeom>
        </p:spPr>
      </p:pic>
      <p:sp>
        <p:nvSpPr>
          <p:cNvPr id="4" name="TextBox 3">
            <a:extLst>
              <a:ext uri="{FF2B5EF4-FFF2-40B4-BE49-F238E27FC236}">
                <a16:creationId xmlns:a16="http://schemas.microsoft.com/office/drawing/2014/main" id="{25340D75-66DA-C063-DC7D-58F0946B9F45}"/>
              </a:ext>
            </a:extLst>
          </p:cNvPr>
          <p:cNvSpPr txBox="1"/>
          <p:nvPr/>
        </p:nvSpPr>
        <p:spPr>
          <a:xfrm>
            <a:off x="637309" y="3635157"/>
            <a:ext cx="5458691" cy="3108543"/>
          </a:xfrm>
          <a:prstGeom prst="rect">
            <a:avLst/>
          </a:prstGeom>
          <a:noFill/>
        </p:spPr>
        <p:txBody>
          <a:bodyPr wrap="square" rtlCol="0">
            <a:spAutoFit/>
          </a:bodyPr>
          <a:lstStyle/>
          <a:p>
            <a:pPr marL="457200" indent="-457200">
              <a:buFont typeface="Arial" panose="020B0604020202020204" pitchFamily="34" charset="0"/>
              <a:buChar char="•"/>
            </a:pPr>
            <a:r>
              <a:rPr lang="en-US" sz="2800" dirty="0"/>
              <a:t>TREM2 is expressed and that expression is regulated</a:t>
            </a:r>
          </a:p>
          <a:p>
            <a:pPr marL="457200" indent="-457200">
              <a:buFont typeface="Arial" panose="020B0604020202020204" pitchFamily="34" charset="0"/>
              <a:buChar char="•"/>
            </a:pPr>
            <a:r>
              <a:rPr lang="en-US" sz="2800" dirty="0"/>
              <a:t>Expression regulated by YY1, which is a transcription factor</a:t>
            </a:r>
          </a:p>
          <a:p>
            <a:pPr marL="457200" indent="-457200">
              <a:buFont typeface="Arial" panose="020B0604020202020204" pitchFamily="34" charset="0"/>
              <a:buChar char="•"/>
            </a:pPr>
            <a:r>
              <a:rPr lang="en-US" sz="2800" dirty="0"/>
              <a:t>Regulating that expression has a protective effect against Alzheimer’s</a:t>
            </a:r>
          </a:p>
        </p:txBody>
      </p:sp>
      <p:sp>
        <p:nvSpPr>
          <p:cNvPr id="5" name="TextBox 4">
            <a:extLst>
              <a:ext uri="{FF2B5EF4-FFF2-40B4-BE49-F238E27FC236}">
                <a16:creationId xmlns:a16="http://schemas.microsoft.com/office/drawing/2014/main" id="{C1343531-0012-6275-DF91-34F83190C9E7}"/>
              </a:ext>
            </a:extLst>
          </p:cNvPr>
          <p:cNvSpPr txBox="1"/>
          <p:nvPr/>
        </p:nvSpPr>
        <p:spPr>
          <a:xfrm>
            <a:off x="6594764" y="3749457"/>
            <a:ext cx="5458691"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a:t>What is TREM2?</a:t>
            </a:r>
          </a:p>
          <a:p>
            <a:pPr marL="457200" indent="-457200">
              <a:buFont typeface="Arial" panose="020B0604020202020204" pitchFamily="34" charset="0"/>
              <a:buChar char="•"/>
            </a:pPr>
            <a:r>
              <a:rPr lang="en-US" sz="2800" dirty="0"/>
              <a:t>How does YY1 regulate TREM2 expression?</a:t>
            </a:r>
          </a:p>
          <a:p>
            <a:pPr marL="457200" indent="-457200">
              <a:buFont typeface="Arial" panose="020B0604020202020204" pitchFamily="34" charset="0"/>
              <a:buChar char="•"/>
            </a:pPr>
            <a:r>
              <a:rPr lang="en-US" sz="2800" dirty="0"/>
              <a:t>How do they measure a protective effect?</a:t>
            </a:r>
          </a:p>
        </p:txBody>
      </p:sp>
    </p:spTree>
    <p:extLst>
      <p:ext uri="{BB962C8B-B14F-4D97-AF65-F5344CB8AC3E}">
        <p14:creationId xmlns:p14="http://schemas.microsoft.com/office/powerpoint/2010/main" val="309202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4D8024-DCB2-5FAB-2A71-B95F89DC627D}"/>
              </a:ext>
            </a:extLst>
          </p:cNvPr>
          <p:cNvSpPr txBox="1"/>
          <p:nvPr/>
        </p:nvSpPr>
        <p:spPr>
          <a:xfrm>
            <a:off x="4435994" y="603116"/>
            <a:ext cx="7366716" cy="5632311"/>
          </a:xfrm>
          <a:prstGeom prst="rect">
            <a:avLst/>
          </a:prstGeom>
          <a:noFill/>
        </p:spPr>
        <p:txBody>
          <a:bodyPr wrap="square">
            <a:spAutoFit/>
          </a:bodyPr>
          <a:lstStyle/>
          <a:p>
            <a:r>
              <a:rPr lang="en-US" i="1" dirty="0">
                <a:effectLst/>
                <a:latin typeface="Times New Roman" panose="02020603050405020304" pitchFamily="18" charset="0"/>
                <a:cs typeface="Times New Roman" panose="02020603050405020304" pitchFamily="18" charset="0"/>
              </a:rPr>
              <a:t>TREM2</a:t>
            </a:r>
            <a:r>
              <a:rPr lang="en-US" dirty="0">
                <a:effectLst/>
                <a:latin typeface="Times New Roman" panose="02020603050405020304" pitchFamily="18" charset="0"/>
                <a:cs typeface="Times New Roman" panose="02020603050405020304" pitchFamily="18" charset="0"/>
              </a:rPr>
              <a:t> encoding the transmembrane receptor protein</a:t>
            </a:r>
          </a:p>
          <a:p>
            <a:r>
              <a:rPr lang="en-US" dirty="0">
                <a:effectLst/>
                <a:latin typeface="Times New Roman" panose="02020603050405020304" pitchFamily="18" charset="0"/>
                <a:cs typeface="Times New Roman" panose="02020603050405020304" pitchFamily="18" charset="0"/>
              </a:rPr>
              <a:t>TREM2 is a risk gene of Alzheimer’s disease (AD), and the</a:t>
            </a:r>
          </a:p>
          <a:p>
            <a:r>
              <a:rPr lang="en-US" dirty="0">
                <a:effectLst/>
                <a:latin typeface="Times New Roman" panose="02020603050405020304" pitchFamily="18" charset="0"/>
                <a:cs typeface="Times New Roman" panose="02020603050405020304" pitchFamily="18" charset="0"/>
              </a:rPr>
              <a:t>impairment of TREM2 functions in microglia due to mutations</a:t>
            </a:r>
          </a:p>
          <a:p>
            <a:r>
              <a:rPr lang="en-US" dirty="0">
                <a:effectLst/>
                <a:latin typeface="Times New Roman" panose="02020603050405020304" pitchFamily="18" charset="0"/>
                <a:cs typeface="Times New Roman" panose="02020603050405020304" pitchFamily="18" charset="0"/>
              </a:rPr>
              <a:t>in </a:t>
            </a:r>
            <a:r>
              <a:rPr lang="en-US" i="1" dirty="0">
                <a:effectLst/>
                <a:latin typeface="Times New Roman" panose="02020603050405020304" pitchFamily="18" charset="0"/>
                <a:cs typeface="Times New Roman" panose="02020603050405020304" pitchFamily="18" charset="0"/>
              </a:rPr>
              <a:t>TREM2</a:t>
            </a:r>
            <a:r>
              <a:rPr lang="en-US" dirty="0">
                <a:effectLst/>
                <a:latin typeface="Times New Roman" panose="02020603050405020304" pitchFamily="18" charset="0"/>
                <a:cs typeface="Times New Roman" panose="02020603050405020304" pitchFamily="18" charset="0"/>
              </a:rPr>
              <a:t> may significantly increase the risk of AD by promoting</a:t>
            </a:r>
          </a:p>
          <a:p>
            <a:r>
              <a:rPr lang="en-US" dirty="0">
                <a:effectLst/>
                <a:latin typeface="Times New Roman" panose="02020603050405020304" pitchFamily="18" charset="0"/>
                <a:cs typeface="Times New Roman" panose="02020603050405020304" pitchFamily="18" charset="0"/>
              </a:rPr>
              <a:t>AD pathologies. However, how the expression of</a:t>
            </a:r>
          </a:p>
          <a:p>
            <a:r>
              <a:rPr lang="en-US" i="1" dirty="0">
                <a:effectLst/>
                <a:latin typeface="Times New Roman" panose="02020603050405020304" pitchFamily="18" charset="0"/>
                <a:cs typeface="Times New Roman" panose="02020603050405020304" pitchFamily="18" charset="0"/>
              </a:rPr>
              <a:t>TREM2</a:t>
            </a:r>
            <a:r>
              <a:rPr lang="en-US" dirty="0">
                <a:effectLst/>
                <a:latin typeface="Times New Roman" panose="02020603050405020304" pitchFamily="18" charset="0"/>
                <a:cs typeface="Times New Roman" panose="02020603050405020304" pitchFamily="18" charset="0"/>
              </a:rPr>
              <a:t> is regulated and the transcription factors required for</a:t>
            </a:r>
          </a:p>
          <a:p>
            <a:r>
              <a:rPr lang="en-US" i="1" dirty="0">
                <a:effectLst/>
                <a:latin typeface="Times New Roman" panose="02020603050405020304" pitchFamily="18" charset="0"/>
                <a:cs typeface="Times New Roman" panose="02020603050405020304" pitchFamily="18" charset="0"/>
              </a:rPr>
              <a:t>TREM2</a:t>
            </a:r>
            <a:r>
              <a:rPr lang="en-US" dirty="0">
                <a:effectLst/>
                <a:latin typeface="Times New Roman" panose="02020603050405020304" pitchFamily="18" charset="0"/>
                <a:cs typeface="Times New Roman" panose="02020603050405020304" pitchFamily="18" charset="0"/>
              </a:rPr>
              <a:t> expression are largely unknown. By luciferase assay,</a:t>
            </a:r>
          </a:p>
          <a:p>
            <a:r>
              <a:rPr lang="en-US" dirty="0">
                <a:effectLst/>
                <a:latin typeface="Times New Roman" panose="02020603050405020304" pitchFamily="18" charset="0"/>
                <a:cs typeface="Times New Roman" panose="02020603050405020304" pitchFamily="18" charset="0"/>
              </a:rPr>
              <a:t>DNA pull-down, and </a:t>
            </a:r>
            <a:r>
              <a:rPr lang="en-US" i="1" dirty="0">
                <a:effectLst/>
                <a:latin typeface="Times New Roman" panose="02020603050405020304" pitchFamily="18" charset="0"/>
                <a:cs typeface="Times New Roman" panose="02020603050405020304" pitchFamily="18" charset="0"/>
              </a:rPr>
              <a:t>in silico </a:t>
            </a:r>
            <a:r>
              <a:rPr lang="en-US" dirty="0">
                <a:effectLst/>
                <a:latin typeface="Times New Roman" panose="02020603050405020304" pitchFamily="18" charset="0"/>
                <a:cs typeface="Times New Roman" panose="02020603050405020304" pitchFamily="18" charset="0"/>
              </a:rPr>
              <a:t>predictions, we identified Yin</a:t>
            </a:r>
          </a:p>
          <a:p>
            <a:r>
              <a:rPr lang="en-US" dirty="0">
                <a:effectLst/>
                <a:latin typeface="Times New Roman" panose="02020603050405020304" pitchFamily="18" charset="0"/>
                <a:cs typeface="Times New Roman" panose="02020603050405020304" pitchFamily="18" charset="0"/>
              </a:rPr>
              <a:t>Yang 1(YY1) as a binding protein of the minimal promoter of</a:t>
            </a:r>
          </a:p>
          <a:p>
            <a:r>
              <a:rPr lang="en-US" dirty="0">
                <a:effectLst/>
                <a:latin typeface="Times New Roman" panose="02020603050405020304" pitchFamily="18" charset="0"/>
                <a:cs typeface="Times New Roman" panose="02020603050405020304" pitchFamily="18" charset="0"/>
              </a:rPr>
              <a:t>the </a:t>
            </a:r>
            <a:r>
              <a:rPr lang="en-US" i="1" dirty="0">
                <a:effectLst/>
                <a:latin typeface="Times New Roman" panose="02020603050405020304" pitchFamily="18" charset="0"/>
                <a:cs typeface="Times New Roman" panose="02020603050405020304" pitchFamily="18" charset="0"/>
              </a:rPr>
              <a:t>TREM2</a:t>
            </a:r>
            <a:r>
              <a:rPr lang="en-US" dirty="0">
                <a:effectLst/>
                <a:latin typeface="Times New Roman" panose="02020603050405020304" pitchFamily="18" charset="0"/>
                <a:cs typeface="Times New Roman" panose="02020603050405020304" pitchFamily="18" charset="0"/>
              </a:rPr>
              <a:t> gene, and the binding was further confirmed by</a:t>
            </a:r>
          </a:p>
          <a:p>
            <a:r>
              <a:rPr lang="en-US" dirty="0">
                <a:effectLst/>
                <a:latin typeface="Times New Roman" panose="02020603050405020304" pitchFamily="18" charset="0"/>
                <a:cs typeface="Times New Roman" panose="02020603050405020304" pitchFamily="18" charset="0"/>
              </a:rPr>
              <a:t>EMSA and DNA pull-down assay. shRNA-mediated </a:t>
            </a:r>
            <a:r>
              <a:rPr lang="en-US" i="1" dirty="0">
                <a:effectLst/>
                <a:latin typeface="Times New Roman" panose="02020603050405020304" pitchFamily="18" charset="0"/>
                <a:cs typeface="Times New Roman" panose="02020603050405020304" pitchFamily="18" charset="0"/>
              </a:rPr>
              <a:t>YY1</a:t>
            </a:r>
          </a:p>
          <a:p>
            <a:r>
              <a:rPr lang="en-US" dirty="0">
                <a:effectLst/>
                <a:latin typeface="Times New Roman" panose="02020603050405020304" pitchFamily="18" charset="0"/>
                <a:cs typeface="Times New Roman" panose="02020603050405020304" pitchFamily="18" charset="0"/>
              </a:rPr>
              <a:t>silencing significantly reduced the activity of the </a:t>
            </a:r>
            <a:r>
              <a:rPr lang="en-US" i="1" dirty="0">
                <a:effectLst/>
                <a:latin typeface="Times New Roman" panose="02020603050405020304" pitchFamily="18" charset="0"/>
                <a:cs typeface="Times New Roman" panose="02020603050405020304" pitchFamily="18" charset="0"/>
              </a:rPr>
              <a:t>TREM2</a:t>
            </a:r>
          </a:p>
          <a:p>
            <a:r>
              <a:rPr lang="en-US" dirty="0">
                <a:effectLst/>
                <a:latin typeface="Times New Roman" panose="02020603050405020304" pitchFamily="18" charset="0"/>
                <a:cs typeface="Times New Roman" panose="02020603050405020304" pitchFamily="18" charset="0"/>
              </a:rPr>
              <a:t>minimal promoter and TREM2 protein levels in the microglial</a:t>
            </a:r>
          </a:p>
          <a:p>
            <a:r>
              <a:rPr lang="en-US" dirty="0">
                <a:effectLst/>
                <a:latin typeface="Times New Roman" panose="02020603050405020304" pitchFamily="18" charset="0"/>
                <a:cs typeface="Times New Roman" panose="02020603050405020304" pitchFamily="18" charset="0"/>
              </a:rPr>
              <a:t>cell line BV2 and the neuroblastoma Neuro2A. Furthermore,</a:t>
            </a:r>
          </a:p>
          <a:p>
            <a:r>
              <a:rPr lang="en-US" dirty="0">
                <a:effectLst/>
                <a:latin typeface="Times New Roman" panose="02020603050405020304" pitchFamily="18" charset="0"/>
                <a:cs typeface="Times New Roman" panose="02020603050405020304" pitchFamily="18" charset="0"/>
              </a:rPr>
              <a:t>we found that the levels of TREM2 and YY1 were both</a:t>
            </a:r>
          </a:p>
          <a:p>
            <a:r>
              <a:rPr lang="en-US" dirty="0">
                <a:effectLst/>
                <a:latin typeface="Times New Roman" panose="02020603050405020304" pitchFamily="18" charset="0"/>
                <a:cs typeface="Times New Roman" panose="02020603050405020304" pitchFamily="18" charset="0"/>
              </a:rPr>
              <a:t>downregulated in lipopolysaccharide-treated BV2 cells and in</a:t>
            </a:r>
          </a:p>
          <a:p>
            <a:r>
              <a:rPr lang="en-US" dirty="0">
                <a:effectLst/>
                <a:latin typeface="Times New Roman" panose="02020603050405020304" pitchFamily="18" charset="0"/>
                <a:cs typeface="Times New Roman" panose="02020603050405020304" pitchFamily="18" charset="0"/>
              </a:rPr>
              <a:t>the brain of AD model mice. These results demonstrated that</a:t>
            </a:r>
          </a:p>
          <a:p>
            <a:r>
              <a:rPr lang="en-US" dirty="0">
                <a:effectLst/>
                <a:latin typeface="Times New Roman" panose="02020603050405020304" pitchFamily="18" charset="0"/>
                <a:cs typeface="Times New Roman" panose="02020603050405020304" pitchFamily="18" charset="0"/>
              </a:rPr>
              <a:t>YY1 plays a crucial role in the regulation of </a:t>
            </a:r>
            <a:r>
              <a:rPr lang="en-US" i="1" dirty="0">
                <a:effectLst/>
                <a:latin typeface="Times New Roman" panose="02020603050405020304" pitchFamily="18" charset="0"/>
                <a:cs typeface="Times New Roman" panose="02020603050405020304" pitchFamily="18" charset="0"/>
              </a:rPr>
              <a:t>TREM2</a:t>
            </a:r>
            <a:r>
              <a:rPr lang="en-US" dirty="0">
                <a:effectLst/>
                <a:latin typeface="Times New Roman" panose="02020603050405020304" pitchFamily="18" charset="0"/>
                <a:cs typeface="Times New Roman" panose="02020603050405020304" pitchFamily="18" charset="0"/>
              </a:rPr>
              <a:t> expression.</a:t>
            </a:r>
          </a:p>
          <a:p>
            <a:r>
              <a:rPr lang="en-US" dirty="0">
                <a:effectLst/>
                <a:latin typeface="Times New Roman" panose="02020603050405020304" pitchFamily="18" charset="0"/>
                <a:cs typeface="Times New Roman" panose="02020603050405020304" pitchFamily="18" charset="0"/>
              </a:rPr>
              <a:t>Our study suggests that microglial YY1 could be targeted to</a:t>
            </a:r>
          </a:p>
          <a:p>
            <a:r>
              <a:rPr lang="en-US" dirty="0">
                <a:effectLst/>
                <a:latin typeface="Times New Roman" panose="02020603050405020304" pitchFamily="18" charset="0"/>
                <a:cs typeface="Times New Roman" panose="02020603050405020304" pitchFamily="18" charset="0"/>
              </a:rPr>
              <a:t>maintain </a:t>
            </a:r>
            <a:r>
              <a:rPr lang="en-US" i="1" dirty="0">
                <a:effectLst/>
                <a:latin typeface="Times New Roman" panose="02020603050405020304" pitchFamily="18" charset="0"/>
                <a:cs typeface="Times New Roman" panose="02020603050405020304" pitchFamily="18" charset="0"/>
              </a:rPr>
              <a:t>TREM2 </a:t>
            </a:r>
            <a:r>
              <a:rPr lang="en-US" dirty="0">
                <a:effectLst/>
                <a:latin typeface="Times New Roman" panose="02020603050405020304" pitchFamily="18" charset="0"/>
                <a:cs typeface="Times New Roman" panose="02020603050405020304" pitchFamily="18" charset="0"/>
              </a:rPr>
              <a:t>expression for AD prevention and therapy.</a:t>
            </a:r>
          </a:p>
        </p:txBody>
      </p:sp>
      <p:sp>
        <p:nvSpPr>
          <p:cNvPr id="2" name="TextBox 1">
            <a:extLst>
              <a:ext uri="{FF2B5EF4-FFF2-40B4-BE49-F238E27FC236}">
                <a16:creationId xmlns:a16="http://schemas.microsoft.com/office/drawing/2014/main" id="{D9D15C16-58CE-A7C3-EB37-E6D5CA71F475}"/>
              </a:ext>
            </a:extLst>
          </p:cNvPr>
          <p:cNvSpPr txBox="1"/>
          <p:nvPr/>
        </p:nvSpPr>
        <p:spPr>
          <a:xfrm>
            <a:off x="233465" y="289678"/>
            <a:ext cx="1743491" cy="646331"/>
          </a:xfrm>
          <a:prstGeom prst="rect">
            <a:avLst/>
          </a:prstGeom>
          <a:noFill/>
        </p:spPr>
        <p:txBody>
          <a:bodyPr wrap="none" rtlCol="0">
            <a:spAutoFit/>
          </a:bodyPr>
          <a:lstStyle/>
          <a:p>
            <a:r>
              <a:rPr lang="en-US" sz="3600" dirty="0"/>
              <a:t>Abstract</a:t>
            </a:r>
          </a:p>
        </p:txBody>
      </p:sp>
    </p:spTree>
    <p:extLst>
      <p:ext uri="{BB962C8B-B14F-4D97-AF65-F5344CB8AC3E}">
        <p14:creationId xmlns:p14="http://schemas.microsoft.com/office/powerpoint/2010/main" val="2218241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4D8024-DCB2-5FAB-2A71-B95F89DC627D}"/>
              </a:ext>
            </a:extLst>
          </p:cNvPr>
          <p:cNvSpPr txBox="1"/>
          <p:nvPr/>
        </p:nvSpPr>
        <p:spPr>
          <a:xfrm>
            <a:off x="4089042" y="612844"/>
            <a:ext cx="7366716" cy="5632311"/>
          </a:xfrm>
          <a:prstGeom prst="rect">
            <a:avLst/>
          </a:prstGeom>
          <a:noFill/>
        </p:spPr>
        <p:txBody>
          <a:bodyPr wrap="square">
            <a:spAutoFit/>
          </a:bodyPr>
          <a:lstStyle/>
          <a:p>
            <a:r>
              <a:rPr lang="en-US" i="1" dirty="0">
                <a:effectLst/>
                <a:highlight>
                  <a:srgbClr val="FFFF00"/>
                </a:highlight>
                <a:latin typeface="Times New Roman" panose="02020603050405020304" pitchFamily="18" charset="0"/>
                <a:cs typeface="Times New Roman" panose="02020603050405020304" pitchFamily="18" charset="0"/>
              </a:rPr>
              <a:t>TREM2</a:t>
            </a:r>
            <a:r>
              <a:rPr lang="en-US" dirty="0">
                <a:effectLst/>
                <a:highlight>
                  <a:srgbClr val="FFFF00"/>
                </a:highlight>
                <a:latin typeface="Times New Roman" panose="02020603050405020304" pitchFamily="18" charset="0"/>
                <a:cs typeface="Times New Roman" panose="02020603050405020304" pitchFamily="18" charset="0"/>
              </a:rPr>
              <a:t> encoding the transmembrane receptor protein</a:t>
            </a:r>
          </a:p>
          <a:p>
            <a:r>
              <a:rPr lang="en-US" dirty="0">
                <a:effectLst/>
                <a:highlight>
                  <a:srgbClr val="FFFF00"/>
                </a:highlight>
                <a:latin typeface="Times New Roman" panose="02020603050405020304" pitchFamily="18" charset="0"/>
                <a:cs typeface="Times New Roman" panose="02020603050405020304" pitchFamily="18" charset="0"/>
              </a:rPr>
              <a:t>TREM2 is a risk gene of Alzheimer’s disease (AD), and the</a:t>
            </a:r>
          </a:p>
          <a:p>
            <a:r>
              <a:rPr lang="en-US" dirty="0">
                <a:effectLst/>
                <a:highlight>
                  <a:srgbClr val="FFFF00"/>
                </a:highlight>
                <a:latin typeface="Times New Roman" panose="02020603050405020304" pitchFamily="18" charset="0"/>
                <a:cs typeface="Times New Roman" panose="02020603050405020304" pitchFamily="18" charset="0"/>
              </a:rPr>
              <a:t>impairment of TREM2 functions in microglia due to mutations</a:t>
            </a:r>
          </a:p>
          <a:p>
            <a:r>
              <a:rPr lang="en-US" dirty="0">
                <a:effectLst/>
                <a:highlight>
                  <a:srgbClr val="FFFF00"/>
                </a:highlight>
                <a:latin typeface="Times New Roman" panose="02020603050405020304" pitchFamily="18" charset="0"/>
                <a:cs typeface="Times New Roman" panose="02020603050405020304" pitchFamily="18" charset="0"/>
              </a:rPr>
              <a:t>in </a:t>
            </a:r>
            <a:r>
              <a:rPr lang="en-US" i="1" dirty="0">
                <a:effectLst/>
                <a:highlight>
                  <a:srgbClr val="FFFF00"/>
                </a:highlight>
                <a:latin typeface="Times New Roman" panose="02020603050405020304" pitchFamily="18" charset="0"/>
                <a:cs typeface="Times New Roman" panose="02020603050405020304" pitchFamily="18" charset="0"/>
              </a:rPr>
              <a:t>TREM2</a:t>
            </a:r>
            <a:r>
              <a:rPr lang="en-US" dirty="0">
                <a:effectLst/>
                <a:highlight>
                  <a:srgbClr val="FFFF00"/>
                </a:highlight>
                <a:latin typeface="Times New Roman" panose="02020603050405020304" pitchFamily="18" charset="0"/>
                <a:cs typeface="Times New Roman" panose="02020603050405020304" pitchFamily="18" charset="0"/>
              </a:rPr>
              <a:t> may significantly increase the risk of AD by promoting</a:t>
            </a:r>
          </a:p>
          <a:p>
            <a:r>
              <a:rPr lang="en-US" dirty="0">
                <a:effectLst/>
                <a:highlight>
                  <a:srgbClr val="FFFF00"/>
                </a:highlight>
                <a:latin typeface="Times New Roman" panose="02020603050405020304" pitchFamily="18" charset="0"/>
                <a:cs typeface="Times New Roman" panose="02020603050405020304" pitchFamily="18" charset="0"/>
              </a:rPr>
              <a:t>AD pathologies. </a:t>
            </a:r>
            <a:r>
              <a:rPr lang="en-US" dirty="0">
                <a:effectLst/>
                <a:latin typeface="Times New Roman" panose="02020603050405020304" pitchFamily="18" charset="0"/>
                <a:cs typeface="Times New Roman" panose="02020603050405020304" pitchFamily="18" charset="0"/>
              </a:rPr>
              <a:t>However, how the expression of</a:t>
            </a:r>
          </a:p>
          <a:p>
            <a:r>
              <a:rPr lang="en-US" i="1" dirty="0">
                <a:effectLst/>
                <a:latin typeface="Times New Roman" panose="02020603050405020304" pitchFamily="18" charset="0"/>
                <a:cs typeface="Times New Roman" panose="02020603050405020304" pitchFamily="18" charset="0"/>
              </a:rPr>
              <a:t>TREM2</a:t>
            </a:r>
            <a:r>
              <a:rPr lang="en-US" dirty="0">
                <a:effectLst/>
                <a:latin typeface="Times New Roman" panose="02020603050405020304" pitchFamily="18" charset="0"/>
                <a:cs typeface="Times New Roman" panose="02020603050405020304" pitchFamily="18" charset="0"/>
              </a:rPr>
              <a:t> is regulated and the transcription factors required for</a:t>
            </a:r>
          </a:p>
          <a:p>
            <a:r>
              <a:rPr lang="en-US" i="1" dirty="0">
                <a:effectLst/>
                <a:latin typeface="Times New Roman" panose="02020603050405020304" pitchFamily="18" charset="0"/>
                <a:cs typeface="Times New Roman" panose="02020603050405020304" pitchFamily="18" charset="0"/>
              </a:rPr>
              <a:t>TREM2</a:t>
            </a:r>
            <a:r>
              <a:rPr lang="en-US" dirty="0">
                <a:effectLst/>
                <a:latin typeface="Times New Roman" panose="02020603050405020304" pitchFamily="18" charset="0"/>
                <a:cs typeface="Times New Roman" panose="02020603050405020304" pitchFamily="18" charset="0"/>
              </a:rPr>
              <a:t> expression are largely unknown. </a:t>
            </a:r>
            <a:r>
              <a:rPr lang="en-US" dirty="0">
                <a:solidFill>
                  <a:schemeClr val="bg2">
                    <a:lumMod val="75000"/>
                  </a:schemeClr>
                </a:solidFill>
                <a:effectLst/>
                <a:latin typeface="Times New Roman" panose="02020603050405020304" pitchFamily="18" charset="0"/>
                <a:cs typeface="Times New Roman" panose="02020603050405020304" pitchFamily="18" charset="0"/>
              </a:rPr>
              <a:t>By luciferase assay,</a:t>
            </a:r>
          </a:p>
          <a:p>
            <a:r>
              <a:rPr lang="en-US" dirty="0">
                <a:solidFill>
                  <a:schemeClr val="bg2">
                    <a:lumMod val="75000"/>
                  </a:schemeClr>
                </a:solidFill>
                <a:effectLst/>
                <a:latin typeface="Times New Roman" panose="02020603050405020304" pitchFamily="18" charset="0"/>
                <a:cs typeface="Times New Roman" panose="02020603050405020304" pitchFamily="18" charset="0"/>
              </a:rPr>
              <a:t>DNA pull-down, and </a:t>
            </a:r>
            <a:r>
              <a:rPr lang="en-US" i="1" dirty="0">
                <a:solidFill>
                  <a:schemeClr val="bg2">
                    <a:lumMod val="75000"/>
                  </a:schemeClr>
                </a:solidFill>
                <a:effectLst/>
                <a:latin typeface="Times New Roman" panose="02020603050405020304" pitchFamily="18" charset="0"/>
                <a:cs typeface="Times New Roman" panose="02020603050405020304" pitchFamily="18" charset="0"/>
              </a:rPr>
              <a:t>in silico </a:t>
            </a:r>
            <a:r>
              <a:rPr lang="en-US" dirty="0">
                <a:solidFill>
                  <a:schemeClr val="bg2">
                    <a:lumMod val="75000"/>
                  </a:schemeClr>
                </a:solidFill>
                <a:effectLst/>
                <a:latin typeface="Times New Roman" panose="02020603050405020304" pitchFamily="18" charset="0"/>
                <a:cs typeface="Times New Roman" panose="02020603050405020304" pitchFamily="18" charset="0"/>
              </a:rPr>
              <a:t>predictions, we identified Yin</a:t>
            </a:r>
          </a:p>
          <a:p>
            <a:r>
              <a:rPr lang="en-US" dirty="0">
                <a:solidFill>
                  <a:schemeClr val="bg2">
                    <a:lumMod val="75000"/>
                  </a:schemeClr>
                </a:solidFill>
                <a:effectLst/>
                <a:latin typeface="Times New Roman" panose="02020603050405020304" pitchFamily="18" charset="0"/>
                <a:cs typeface="Times New Roman" panose="02020603050405020304" pitchFamily="18" charset="0"/>
              </a:rPr>
              <a:t>Yang 1(YY1) as a binding protein of the minimal promoter of</a:t>
            </a:r>
          </a:p>
          <a:p>
            <a:r>
              <a:rPr lang="en-US" dirty="0">
                <a:solidFill>
                  <a:schemeClr val="bg2">
                    <a:lumMod val="75000"/>
                  </a:schemeClr>
                </a:solidFill>
                <a:effectLst/>
                <a:latin typeface="Times New Roman" panose="02020603050405020304" pitchFamily="18" charset="0"/>
                <a:cs typeface="Times New Roman" panose="02020603050405020304" pitchFamily="18" charset="0"/>
              </a:rPr>
              <a:t>the </a:t>
            </a:r>
            <a:r>
              <a:rPr lang="en-US" i="1" dirty="0">
                <a:solidFill>
                  <a:schemeClr val="bg2">
                    <a:lumMod val="75000"/>
                  </a:schemeClr>
                </a:solidFill>
                <a:effectLst/>
                <a:latin typeface="Times New Roman" panose="02020603050405020304" pitchFamily="18" charset="0"/>
                <a:cs typeface="Times New Roman" panose="02020603050405020304" pitchFamily="18" charset="0"/>
              </a:rPr>
              <a:t>TREM2</a:t>
            </a:r>
            <a:r>
              <a:rPr lang="en-US" dirty="0">
                <a:solidFill>
                  <a:schemeClr val="bg2">
                    <a:lumMod val="75000"/>
                  </a:schemeClr>
                </a:solidFill>
                <a:effectLst/>
                <a:latin typeface="Times New Roman" panose="02020603050405020304" pitchFamily="18" charset="0"/>
                <a:cs typeface="Times New Roman" panose="02020603050405020304" pitchFamily="18" charset="0"/>
              </a:rPr>
              <a:t> gene, and the binding was further confirmed by</a:t>
            </a:r>
          </a:p>
          <a:p>
            <a:r>
              <a:rPr lang="en-US" dirty="0">
                <a:solidFill>
                  <a:schemeClr val="bg2">
                    <a:lumMod val="75000"/>
                  </a:schemeClr>
                </a:solidFill>
                <a:effectLst/>
                <a:latin typeface="Times New Roman" panose="02020603050405020304" pitchFamily="18" charset="0"/>
                <a:cs typeface="Times New Roman" panose="02020603050405020304" pitchFamily="18" charset="0"/>
              </a:rPr>
              <a:t>EMSA and DNA pull-down assay. shRNA-mediated </a:t>
            </a:r>
            <a:r>
              <a:rPr lang="en-US" i="1" dirty="0">
                <a:solidFill>
                  <a:schemeClr val="bg2">
                    <a:lumMod val="75000"/>
                  </a:schemeClr>
                </a:solidFill>
                <a:effectLst/>
                <a:latin typeface="Times New Roman" panose="02020603050405020304" pitchFamily="18" charset="0"/>
                <a:cs typeface="Times New Roman" panose="02020603050405020304" pitchFamily="18" charset="0"/>
              </a:rPr>
              <a:t>YY1</a:t>
            </a:r>
          </a:p>
          <a:p>
            <a:r>
              <a:rPr lang="en-US" dirty="0">
                <a:solidFill>
                  <a:schemeClr val="bg2">
                    <a:lumMod val="75000"/>
                  </a:schemeClr>
                </a:solidFill>
                <a:effectLst/>
                <a:latin typeface="Times New Roman" panose="02020603050405020304" pitchFamily="18" charset="0"/>
                <a:cs typeface="Times New Roman" panose="02020603050405020304" pitchFamily="18" charset="0"/>
              </a:rPr>
              <a:t>silencing significantly reduced the activity of the </a:t>
            </a:r>
            <a:r>
              <a:rPr lang="en-US" i="1" dirty="0">
                <a:solidFill>
                  <a:schemeClr val="bg2">
                    <a:lumMod val="75000"/>
                  </a:schemeClr>
                </a:solidFill>
                <a:effectLst/>
                <a:latin typeface="Times New Roman" panose="02020603050405020304" pitchFamily="18" charset="0"/>
                <a:cs typeface="Times New Roman" panose="02020603050405020304" pitchFamily="18" charset="0"/>
              </a:rPr>
              <a:t>TREM2</a:t>
            </a:r>
          </a:p>
          <a:p>
            <a:r>
              <a:rPr lang="en-US" dirty="0">
                <a:solidFill>
                  <a:schemeClr val="bg2">
                    <a:lumMod val="75000"/>
                  </a:schemeClr>
                </a:solidFill>
                <a:effectLst/>
                <a:latin typeface="Times New Roman" panose="02020603050405020304" pitchFamily="18" charset="0"/>
                <a:cs typeface="Times New Roman" panose="02020603050405020304" pitchFamily="18" charset="0"/>
              </a:rPr>
              <a:t>minimal promoter and TREM2 protein levels in the microglial</a:t>
            </a:r>
          </a:p>
          <a:p>
            <a:r>
              <a:rPr lang="en-US" dirty="0">
                <a:solidFill>
                  <a:schemeClr val="bg2">
                    <a:lumMod val="75000"/>
                  </a:schemeClr>
                </a:solidFill>
                <a:effectLst/>
                <a:latin typeface="Times New Roman" panose="02020603050405020304" pitchFamily="18" charset="0"/>
                <a:cs typeface="Times New Roman" panose="02020603050405020304" pitchFamily="18" charset="0"/>
              </a:rPr>
              <a:t>cell line BV2 and the neuroblastoma Neuro2A. Furthermore,</a:t>
            </a:r>
          </a:p>
          <a:p>
            <a:r>
              <a:rPr lang="en-US" dirty="0">
                <a:solidFill>
                  <a:schemeClr val="bg2">
                    <a:lumMod val="75000"/>
                  </a:schemeClr>
                </a:solidFill>
                <a:effectLst/>
                <a:latin typeface="Times New Roman" panose="02020603050405020304" pitchFamily="18" charset="0"/>
                <a:cs typeface="Times New Roman" panose="02020603050405020304" pitchFamily="18" charset="0"/>
              </a:rPr>
              <a:t>we found that the levels of TREM2 and YY1 were both</a:t>
            </a:r>
          </a:p>
          <a:p>
            <a:r>
              <a:rPr lang="en-US" dirty="0">
                <a:solidFill>
                  <a:schemeClr val="bg2">
                    <a:lumMod val="75000"/>
                  </a:schemeClr>
                </a:solidFill>
                <a:effectLst/>
                <a:latin typeface="Times New Roman" panose="02020603050405020304" pitchFamily="18" charset="0"/>
                <a:cs typeface="Times New Roman" panose="02020603050405020304" pitchFamily="18" charset="0"/>
              </a:rPr>
              <a:t>downregulated in lipopolysaccharide-treated BV2 cells and in</a:t>
            </a:r>
          </a:p>
          <a:p>
            <a:r>
              <a:rPr lang="en-US" dirty="0">
                <a:solidFill>
                  <a:schemeClr val="bg2">
                    <a:lumMod val="75000"/>
                  </a:schemeClr>
                </a:solidFill>
                <a:effectLst/>
                <a:latin typeface="Times New Roman" panose="02020603050405020304" pitchFamily="18" charset="0"/>
                <a:cs typeface="Times New Roman" panose="02020603050405020304" pitchFamily="18" charset="0"/>
              </a:rPr>
              <a:t>the brain of AD model mice. These results demonstrated that</a:t>
            </a:r>
          </a:p>
          <a:p>
            <a:r>
              <a:rPr lang="en-US" dirty="0">
                <a:solidFill>
                  <a:schemeClr val="bg2">
                    <a:lumMod val="75000"/>
                  </a:schemeClr>
                </a:solidFill>
                <a:effectLst/>
                <a:latin typeface="Times New Roman" panose="02020603050405020304" pitchFamily="18" charset="0"/>
                <a:cs typeface="Times New Roman" panose="02020603050405020304" pitchFamily="18" charset="0"/>
              </a:rPr>
              <a:t>YY1 plays a crucial role in the regulation of </a:t>
            </a:r>
            <a:r>
              <a:rPr lang="en-US" i="1" dirty="0">
                <a:solidFill>
                  <a:schemeClr val="bg2">
                    <a:lumMod val="75000"/>
                  </a:schemeClr>
                </a:solidFill>
                <a:effectLst/>
                <a:latin typeface="Times New Roman" panose="02020603050405020304" pitchFamily="18" charset="0"/>
                <a:cs typeface="Times New Roman" panose="02020603050405020304" pitchFamily="18" charset="0"/>
              </a:rPr>
              <a:t>TREM2</a:t>
            </a:r>
            <a:r>
              <a:rPr lang="en-US" dirty="0">
                <a:solidFill>
                  <a:schemeClr val="bg2">
                    <a:lumMod val="75000"/>
                  </a:schemeClr>
                </a:solidFill>
                <a:effectLst/>
                <a:latin typeface="Times New Roman" panose="02020603050405020304" pitchFamily="18" charset="0"/>
                <a:cs typeface="Times New Roman" panose="02020603050405020304" pitchFamily="18" charset="0"/>
              </a:rPr>
              <a:t> expression.</a:t>
            </a:r>
          </a:p>
          <a:p>
            <a:r>
              <a:rPr lang="en-US" dirty="0">
                <a:solidFill>
                  <a:schemeClr val="bg2">
                    <a:lumMod val="75000"/>
                  </a:schemeClr>
                </a:solidFill>
                <a:effectLst/>
                <a:latin typeface="Times New Roman" panose="02020603050405020304" pitchFamily="18" charset="0"/>
                <a:cs typeface="Times New Roman" panose="02020603050405020304" pitchFamily="18" charset="0"/>
              </a:rPr>
              <a:t>Our study suggests that microglial YY1 could be targeted to</a:t>
            </a:r>
          </a:p>
          <a:p>
            <a:r>
              <a:rPr lang="en-US" dirty="0">
                <a:solidFill>
                  <a:schemeClr val="bg2">
                    <a:lumMod val="75000"/>
                  </a:schemeClr>
                </a:solidFill>
                <a:effectLst/>
                <a:latin typeface="Times New Roman" panose="02020603050405020304" pitchFamily="18" charset="0"/>
                <a:cs typeface="Times New Roman" panose="02020603050405020304" pitchFamily="18" charset="0"/>
              </a:rPr>
              <a:t>maintain </a:t>
            </a:r>
            <a:r>
              <a:rPr lang="en-US" i="1" dirty="0">
                <a:solidFill>
                  <a:schemeClr val="bg2">
                    <a:lumMod val="75000"/>
                  </a:schemeClr>
                </a:solidFill>
                <a:effectLst/>
                <a:latin typeface="Times New Roman" panose="02020603050405020304" pitchFamily="18" charset="0"/>
                <a:cs typeface="Times New Roman" panose="02020603050405020304" pitchFamily="18" charset="0"/>
              </a:rPr>
              <a:t>TREM2 </a:t>
            </a:r>
            <a:r>
              <a:rPr lang="en-US" dirty="0">
                <a:solidFill>
                  <a:schemeClr val="bg2">
                    <a:lumMod val="75000"/>
                  </a:schemeClr>
                </a:solidFill>
                <a:effectLst/>
                <a:latin typeface="Times New Roman" panose="02020603050405020304" pitchFamily="18" charset="0"/>
                <a:cs typeface="Times New Roman" panose="02020603050405020304" pitchFamily="18" charset="0"/>
              </a:rPr>
              <a:t>expression for AD prevention and therapy.</a:t>
            </a:r>
          </a:p>
        </p:txBody>
      </p:sp>
      <p:sp>
        <p:nvSpPr>
          <p:cNvPr id="2" name="TextBox 1">
            <a:extLst>
              <a:ext uri="{FF2B5EF4-FFF2-40B4-BE49-F238E27FC236}">
                <a16:creationId xmlns:a16="http://schemas.microsoft.com/office/drawing/2014/main" id="{B6714517-071E-EF71-C649-2398EC9F6CEC}"/>
              </a:ext>
            </a:extLst>
          </p:cNvPr>
          <p:cNvSpPr txBox="1"/>
          <p:nvPr/>
        </p:nvSpPr>
        <p:spPr>
          <a:xfrm>
            <a:off x="736242" y="817418"/>
            <a:ext cx="2893741" cy="584775"/>
          </a:xfrm>
          <a:prstGeom prst="rect">
            <a:avLst/>
          </a:prstGeom>
          <a:noFill/>
        </p:spPr>
        <p:txBody>
          <a:bodyPr wrap="none" rtlCol="0">
            <a:spAutoFit/>
          </a:bodyPr>
          <a:lstStyle/>
          <a:p>
            <a:r>
              <a:rPr lang="en-US" sz="3200" dirty="0"/>
              <a:t>Background info</a:t>
            </a:r>
          </a:p>
        </p:txBody>
      </p:sp>
    </p:spTree>
    <p:extLst>
      <p:ext uri="{BB962C8B-B14F-4D97-AF65-F5344CB8AC3E}">
        <p14:creationId xmlns:p14="http://schemas.microsoft.com/office/powerpoint/2010/main" val="4239889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4D8024-DCB2-5FAB-2A71-B95F89DC627D}"/>
              </a:ext>
            </a:extLst>
          </p:cNvPr>
          <p:cNvSpPr txBox="1"/>
          <p:nvPr/>
        </p:nvSpPr>
        <p:spPr>
          <a:xfrm>
            <a:off x="4089042" y="612844"/>
            <a:ext cx="7366716" cy="5632311"/>
          </a:xfrm>
          <a:prstGeom prst="rect">
            <a:avLst/>
          </a:prstGeom>
          <a:noFill/>
        </p:spPr>
        <p:txBody>
          <a:bodyPr wrap="square">
            <a:spAutoFit/>
          </a:bodyPr>
          <a:lstStyle/>
          <a:p>
            <a:r>
              <a:rPr lang="en-US" i="1" dirty="0">
                <a:effectLst/>
                <a:latin typeface="Times New Roman" panose="02020603050405020304" pitchFamily="18" charset="0"/>
                <a:cs typeface="Times New Roman" panose="02020603050405020304" pitchFamily="18" charset="0"/>
              </a:rPr>
              <a:t>TREM2</a:t>
            </a:r>
            <a:r>
              <a:rPr lang="en-US" dirty="0">
                <a:effectLst/>
                <a:latin typeface="Times New Roman" panose="02020603050405020304" pitchFamily="18" charset="0"/>
                <a:cs typeface="Times New Roman" panose="02020603050405020304" pitchFamily="18" charset="0"/>
              </a:rPr>
              <a:t> encoding the transmembrane receptor protein</a:t>
            </a:r>
          </a:p>
          <a:p>
            <a:r>
              <a:rPr lang="en-US" dirty="0">
                <a:effectLst/>
                <a:latin typeface="Times New Roman" panose="02020603050405020304" pitchFamily="18" charset="0"/>
                <a:cs typeface="Times New Roman" panose="02020603050405020304" pitchFamily="18" charset="0"/>
              </a:rPr>
              <a:t>TREM2 is a risk gene of Alzheimer’s disease (AD), and the</a:t>
            </a:r>
          </a:p>
          <a:p>
            <a:r>
              <a:rPr lang="en-US" dirty="0">
                <a:effectLst/>
                <a:latin typeface="Times New Roman" panose="02020603050405020304" pitchFamily="18" charset="0"/>
                <a:cs typeface="Times New Roman" panose="02020603050405020304" pitchFamily="18" charset="0"/>
              </a:rPr>
              <a:t>impairment of TREM2 functions in microglia due to mutations</a:t>
            </a:r>
          </a:p>
          <a:p>
            <a:r>
              <a:rPr lang="en-US" dirty="0">
                <a:effectLst/>
                <a:latin typeface="Times New Roman" panose="02020603050405020304" pitchFamily="18" charset="0"/>
                <a:cs typeface="Times New Roman" panose="02020603050405020304" pitchFamily="18" charset="0"/>
              </a:rPr>
              <a:t>in </a:t>
            </a:r>
            <a:r>
              <a:rPr lang="en-US" i="1" dirty="0">
                <a:effectLst/>
                <a:latin typeface="Times New Roman" panose="02020603050405020304" pitchFamily="18" charset="0"/>
                <a:cs typeface="Times New Roman" panose="02020603050405020304" pitchFamily="18" charset="0"/>
              </a:rPr>
              <a:t>TREM2</a:t>
            </a:r>
            <a:r>
              <a:rPr lang="en-US" dirty="0">
                <a:effectLst/>
                <a:latin typeface="Times New Roman" panose="02020603050405020304" pitchFamily="18" charset="0"/>
                <a:cs typeface="Times New Roman" panose="02020603050405020304" pitchFamily="18" charset="0"/>
              </a:rPr>
              <a:t> may significantly increase the risk of AD by promoting</a:t>
            </a:r>
          </a:p>
          <a:p>
            <a:r>
              <a:rPr lang="en-US" dirty="0">
                <a:effectLst/>
                <a:latin typeface="Times New Roman" panose="02020603050405020304" pitchFamily="18" charset="0"/>
                <a:cs typeface="Times New Roman" panose="02020603050405020304" pitchFamily="18" charset="0"/>
              </a:rPr>
              <a:t>AD pathologies. </a:t>
            </a:r>
            <a:r>
              <a:rPr lang="en-US" dirty="0">
                <a:effectLst/>
                <a:highlight>
                  <a:srgbClr val="FFFF00"/>
                </a:highlight>
                <a:latin typeface="Times New Roman" panose="02020603050405020304" pitchFamily="18" charset="0"/>
                <a:cs typeface="Times New Roman" panose="02020603050405020304" pitchFamily="18" charset="0"/>
              </a:rPr>
              <a:t>However, how the expression of</a:t>
            </a:r>
          </a:p>
          <a:p>
            <a:r>
              <a:rPr lang="en-US" i="1" dirty="0">
                <a:effectLst/>
                <a:highlight>
                  <a:srgbClr val="FFFF00"/>
                </a:highlight>
                <a:latin typeface="Times New Roman" panose="02020603050405020304" pitchFamily="18" charset="0"/>
                <a:cs typeface="Times New Roman" panose="02020603050405020304" pitchFamily="18" charset="0"/>
              </a:rPr>
              <a:t>TREM2</a:t>
            </a:r>
            <a:r>
              <a:rPr lang="en-US" dirty="0">
                <a:effectLst/>
                <a:highlight>
                  <a:srgbClr val="FFFF00"/>
                </a:highlight>
                <a:latin typeface="Times New Roman" panose="02020603050405020304" pitchFamily="18" charset="0"/>
                <a:cs typeface="Times New Roman" panose="02020603050405020304" pitchFamily="18" charset="0"/>
              </a:rPr>
              <a:t> is regulated and the transcription factors required for</a:t>
            </a:r>
          </a:p>
          <a:p>
            <a:r>
              <a:rPr lang="en-US" i="1" dirty="0">
                <a:effectLst/>
                <a:highlight>
                  <a:srgbClr val="FFFF00"/>
                </a:highlight>
                <a:latin typeface="Times New Roman" panose="02020603050405020304" pitchFamily="18" charset="0"/>
                <a:cs typeface="Times New Roman" panose="02020603050405020304" pitchFamily="18" charset="0"/>
              </a:rPr>
              <a:t>TREM2</a:t>
            </a:r>
            <a:r>
              <a:rPr lang="en-US" dirty="0">
                <a:effectLst/>
                <a:highlight>
                  <a:srgbClr val="FFFF00"/>
                </a:highlight>
                <a:latin typeface="Times New Roman" panose="02020603050405020304" pitchFamily="18" charset="0"/>
                <a:cs typeface="Times New Roman" panose="02020603050405020304" pitchFamily="18" charset="0"/>
              </a:rPr>
              <a:t> expression are largely unknown.</a:t>
            </a:r>
            <a:r>
              <a:rPr lang="en-US" dirty="0">
                <a:effectLst/>
                <a:latin typeface="Times New Roman" panose="02020603050405020304" pitchFamily="18" charset="0"/>
                <a:cs typeface="Times New Roman" panose="02020603050405020304" pitchFamily="18" charset="0"/>
              </a:rPr>
              <a:t> </a:t>
            </a:r>
            <a:r>
              <a:rPr lang="en-US" dirty="0">
                <a:solidFill>
                  <a:schemeClr val="bg2">
                    <a:lumMod val="75000"/>
                  </a:schemeClr>
                </a:solidFill>
                <a:effectLst/>
                <a:latin typeface="Times New Roman" panose="02020603050405020304" pitchFamily="18" charset="0"/>
                <a:cs typeface="Times New Roman" panose="02020603050405020304" pitchFamily="18" charset="0"/>
              </a:rPr>
              <a:t>By luciferase assay,</a:t>
            </a:r>
          </a:p>
          <a:p>
            <a:r>
              <a:rPr lang="en-US" dirty="0">
                <a:solidFill>
                  <a:schemeClr val="bg2">
                    <a:lumMod val="75000"/>
                  </a:schemeClr>
                </a:solidFill>
                <a:effectLst/>
                <a:latin typeface="Times New Roman" panose="02020603050405020304" pitchFamily="18" charset="0"/>
                <a:cs typeface="Times New Roman" panose="02020603050405020304" pitchFamily="18" charset="0"/>
              </a:rPr>
              <a:t>DNA pull-down, and </a:t>
            </a:r>
            <a:r>
              <a:rPr lang="en-US" i="1" dirty="0">
                <a:solidFill>
                  <a:schemeClr val="bg2">
                    <a:lumMod val="75000"/>
                  </a:schemeClr>
                </a:solidFill>
                <a:effectLst/>
                <a:latin typeface="Times New Roman" panose="02020603050405020304" pitchFamily="18" charset="0"/>
                <a:cs typeface="Times New Roman" panose="02020603050405020304" pitchFamily="18" charset="0"/>
              </a:rPr>
              <a:t>in silico </a:t>
            </a:r>
            <a:r>
              <a:rPr lang="en-US" dirty="0">
                <a:solidFill>
                  <a:schemeClr val="bg2">
                    <a:lumMod val="75000"/>
                  </a:schemeClr>
                </a:solidFill>
                <a:effectLst/>
                <a:latin typeface="Times New Roman" panose="02020603050405020304" pitchFamily="18" charset="0"/>
                <a:cs typeface="Times New Roman" panose="02020603050405020304" pitchFamily="18" charset="0"/>
              </a:rPr>
              <a:t>predictions, we identified Yin</a:t>
            </a:r>
          </a:p>
          <a:p>
            <a:r>
              <a:rPr lang="en-US" dirty="0">
                <a:solidFill>
                  <a:schemeClr val="bg2">
                    <a:lumMod val="75000"/>
                  </a:schemeClr>
                </a:solidFill>
                <a:effectLst/>
                <a:latin typeface="Times New Roman" panose="02020603050405020304" pitchFamily="18" charset="0"/>
                <a:cs typeface="Times New Roman" panose="02020603050405020304" pitchFamily="18" charset="0"/>
              </a:rPr>
              <a:t>Yang 1(YY1) as a binding protein of the minimal promoter of</a:t>
            </a:r>
          </a:p>
          <a:p>
            <a:r>
              <a:rPr lang="en-US" dirty="0">
                <a:solidFill>
                  <a:schemeClr val="bg2">
                    <a:lumMod val="75000"/>
                  </a:schemeClr>
                </a:solidFill>
                <a:effectLst/>
                <a:latin typeface="Times New Roman" panose="02020603050405020304" pitchFamily="18" charset="0"/>
                <a:cs typeface="Times New Roman" panose="02020603050405020304" pitchFamily="18" charset="0"/>
              </a:rPr>
              <a:t>the </a:t>
            </a:r>
            <a:r>
              <a:rPr lang="en-US" i="1" dirty="0">
                <a:solidFill>
                  <a:schemeClr val="bg2">
                    <a:lumMod val="75000"/>
                  </a:schemeClr>
                </a:solidFill>
                <a:effectLst/>
                <a:latin typeface="Times New Roman" panose="02020603050405020304" pitchFamily="18" charset="0"/>
                <a:cs typeface="Times New Roman" panose="02020603050405020304" pitchFamily="18" charset="0"/>
              </a:rPr>
              <a:t>TREM2</a:t>
            </a:r>
            <a:r>
              <a:rPr lang="en-US" dirty="0">
                <a:solidFill>
                  <a:schemeClr val="bg2">
                    <a:lumMod val="75000"/>
                  </a:schemeClr>
                </a:solidFill>
                <a:effectLst/>
                <a:latin typeface="Times New Roman" panose="02020603050405020304" pitchFamily="18" charset="0"/>
                <a:cs typeface="Times New Roman" panose="02020603050405020304" pitchFamily="18" charset="0"/>
              </a:rPr>
              <a:t> gene, and the binding was further confirmed by</a:t>
            </a:r>
          </a:p>
          <a:p>
            <a:r>
              <a:rPr lang="en-US" dirty="0">
                <a:solidFill>
                  <a:schemeClr val="bg2">
                    <a:lumMod val="75000"/>
                  </a:schemeClr>
                </a:solidFill>
                <a:effectLst/>
                <a:latin typeface="Times New Roman" panose="02020603050405020304" pitchFamily="18" charset="0"/>
                <a:cs typeface="Times New Roman" panose="02020603050405020304" pitchFamily="18" charset="0"/>
              </a:rPr>
              <a:t>EMSA and DNA pull-down assay. shRNA-mediated </a:t>
            </a:r>
            <a:r>
              <a:rPr lang="en-US" i="1" dirty="0">
                <a:solidFill>
                  <a:schemeClr val="bg2">
                    <a:lumMod val="75000"/>
                  </a:schemeClr>
                </a:solidFill>
                <a:effectLst/>
                <a:latin typeface="Times New Roman" panose="02020603050405020304" pitchFamily="18" charset="0"/>
                <a:cs typeface="Times New Roman" panose="02020603050405020304" pitchFamily="18" charset="0"/>
              </a:rPr>
              <a:t>YY1</a:t>
            </a:r>
          </a:p>
          <a:p>
            <a:r>
              <a:rPr lang="en-US" dirty="0">
                <a:solidFill>
                  <a:schemeClr val="bg2">
                    <a:lumMod val="75000"/>
                  </a:schemeClr>
                </a:solidFill>
                <a:effectLst/>
                <a:latin typeface="Times New Roman" panose="02020603050405020304" pitchFamily="18" charset="0"/>
                <a:cs typeface="Times New Roman" panose="02020603050405020304" pitchFamily="18" charset="0"/>
              </a:rPr>
              <a:t>silencing significantly reduced the activity of the </a:t>
            </a:r>
            <a:r>
              <a:rPr lang="en-US" i="1" dirty="0">
                <a:solidFill>
                  <a:schemeClr val="bg2">
                    <a:lumMod val="75000"/>
                  </a:schemeClr>
                </a:solidFill>
                <a:effectLst/>
                <a:latin typeface="Times New Roman" panose="02020603050405020304" pitchFamily="18" charset="0"/>
                <a:cs typeface="Times New Roman" panose="02020603050405020304" pitchFamily="18" charset="0"/>
              </a:rPr>
              <a:t>TREM2</a:t>
            </a:r>
          </a:p>
          <a:p>
            <a:r>
              <a:rPr lang="en-US" dirty="0">
                <a:solidFill>
                  <a:schemeClr val="bg2">
                    <a:lumMod val="75000"/>
                  </a:schemeClr>
                </a:solidFill>
                <a:effectLst/>
                <a:latin typeface="Times New Roman" panose="02020603050405020304" pitchFamily="18" charset="0"/>
                <a:cs typeface="Times New Roman" panose="02020603050405020304" pitchFamily="18" charset="0"/>
              </a:rPr>
              <a:t>minimal promoter and TREM2 protein levels in the microglial</a:t>
            </a:r>
          </a:p>
          <a:p>
            <a:r>
              <a:rPr lang="en-US" dirty="0">
                <a:solidFill>
                  <a:schemeClr val="bg2">
                    <a:lumMod val="75000"/>
                  </a:schemeClr>
                </a:solidFill>
                <a:effectLst/>
                <a:latin typeface="Times New Roman" panose="02020603050405020304" pitchFamily="18" charset="0"/>
                <a:cs typeface="Times New Roman" panose="02020603050405020304" pitchFamily="18" charset="0"/>
              </a:rPr>
              <a:t>cell line BV2 and the neuroblastoma Neuro2A. Furthermore,</a:t>
            </a:r>
          </a:p>
          <a:p>
            <a:r>
              <a:rPr lang="en-US" dirty="0">
                <a:solidFill>
                  <a:schemeClr val="bg2">
                    <a:lumMod val="75000"/>
                  </a:schemeClr>
                </a:solidFill>
                <a:effectLst/>
                <a:latin typeface="Times New Roman" panose="02020603050405020304" pitchFamily="18" charset="0"/>
                <a:cs typeface="Times New Roman" panose="02020603050405020304" pitchFamily="18" charset="0"/>
              </a:rPr>
              <a:t>we found that the levels of TREM2 and YY1 were both</a:t>
            </a:r>
          </a:p>
          <a:p>
            <a:r>
              <a:rPr lang="en-US" dirty="0">
                <a:solidFill>
                  <a:schemeClr val="bg2">
                    <a:lumMod val="75000"/>
                  </a:schemeClr>
                </a:solidFill>
                <a:effectLst/>
                <a:latin typeface="Times New Roman" panose="02020603050405020304" pitchFamily="18" charset="0"/>
                <a:cs typeface="Times New Roman" panose="02020603050405020304" pitchFamily="18" charset="0"/>
              </a:rPr>
              <a:t>downregulated in lipopolysaccharide-treated BV2 cells and in</a:t>
            </a:r>
          </a:p>
          <a:p>
            <a:r>
              <a:rPr lang="en-US" dirty="0">
                <a:solidFill>
                  <a:schemeClr val="bg2">
                    <a:lumMod val="75000"/>
                  </a:schemeClr>
                </a:solidFill>
                <a:effectLst/>
                <a:latin typeface="Times New Roman" panose="02020603050405020304" pitchFamily="18" charset="0"/>
                <a:cs typeface="Times New Roman" panose="02020603050405020304" pitchFamily="18" charset="0"/>
              </a:rPr>
              <a:t>the brain of AD model mice. These results demonstrated that</a:t>
            </a:r>
          </a:p>
          <a:p>
            <a:r>
              <a:rPr lang="en-US" dirty="0">
                <a:solidFill>
                  <a:schemeClr val="bg2">
                    <a:lumMod val="75000"/>
                  </a:schemeClr>
                </a:solidFill>
                <a:effectLst/>
                <a:latin typeface="Times New Roman" panose="02020603050405020304" pitchFamily="18" charset="0"/>
                <a:cs typeface="Times New Roman" panose="02020603050405020304" pitchFamily="18" charset="0"/>
              </a:rPr>
              <a:t>YY1 plays a crucial role in the regulation of </a:t>
            </a:r>
            <a:r>
              <a:rPr lang="en-US" i="1" dirty="0">
                <a:solidFill>
                  <a:schemeClr val="bg2">
                    <a:lumMod val="75000"/>
                  </a:schemeClr>
                </a:solidFill>
                <a:effectLst/>
                <a:latin typeface="Times New Roman" panose="02020603050405020304" pitchFamily="18" charset="0"/>
                <a:cs typeface="Times New Roman" panose="02020603050405020304" pitchFamily="18" charset="0"/>
              </a:rPr>
              <a:t>TREM2</a:t>
            </a:r>
            <a:r>
              <a:rPr lang="en-US" dirty="0">
                <a:solidFill>
                  <a:schemeClr val="bg2">
                    <a:lumMod val="75000"/>
                  </a:schemeClr>
                </a:solidFill>
                <a:effectLst/>
                <a:latin typeface="Times New Roman" panose="02020603050405020304" pitchFamily="18" charset="0"/>
                <a:cs typeface="Times New Roman" panose="02020603050405020304" pitchFamily="18" charset="0"/>
              </a:rPr>
              <a:t> expression.</a:t>
            </a:r>
          </a:p>
          <a:p>
            <a:r>
              <a:rPr lang="en-US" dirty="0">
                <a:solidFill>
                  <a:schemeClr val="bg2">
                    <a:lumMod val="75000"/>
                  </a:schemeClr>
                </a:solidFill>
                <a:effectLst/>
                <a:latin typeface="Times New Roman" panose="02020603050405020304" pitchFamily="18" charset="0"/>
                <a:cs typeface="Times New Roman" panose="02020603050405020304" pitchFamily="18" charset="0"/>
              </a:rPr>
              <a:t>Our study suggests that microglial YY1 could be targeted to</a:t>
            </a:r>
          </a:p>
          <a:p>
            <a:r>
              <a:rPr lang="en-US" dirty="0">
                <a:solidFill>
                  <a:schemeClr val="bg2">
                    <a:lumMod val="75000"/>
                  </a:schemeClr>
                </a:solidFill>
                <a:effectLst/>
                <a:latin typeface="Times New Roman" panose="02020603050405020304" pitchFamily="18" charset="0"/>
                <a:cs typeface="Times New Roman" panose="02020603050405020304" pitchFamily="18" charset="0"/>
              </a:rPr>
              <a:t>maintain </a:t>
            </a:r>
            <a:r>
              <a:rPr lang="en-US" i="1" dirty="0">
                <a:solidFill>
                  <a:schemeClr val="bg2">
                    <a:lumMod val="75000"/>
                  </a:schemeClr>
                </a:solidFill>
                <a:effectLst/>
                <a:latin typeface="Times New Roman" panose="02020603050405020304" pitchFamily="18" charset="0"/>
                <a:cs typeface="Times New Roman" panose="02020603050405020304" pitchFamily="18" charset="0"/>
              </a:rPr>
              <a:t>TREM2 </a:t>
            </a:r>
            <a:r>
              <a:rPr lang="en-US" dirty="0">
                <a:solidFill>
                  <a:schemeClr val="bg2">
                    <a:lumMod val="75000"/>
                  </a:schemeClr>
                </a:solidFill>
                <a:effectLst/>
                <a:latin typeface="Times New Roman" panose="02020603050405020304" pitchFamily="18" charset="0"/>
                <a:cs typeface="Times New Roman" panose="02020603050405020304" pitchFamily="18" charset="0"/>
              </a:rPr>
              <a:t>expression for AD prevention and therapy.</a:t>
            </a:r>
          </a:p>
        </p:txBody>
      </p:sp>
      <p:sp>
        <p:nvSpPr>
          <p:cNvPr id="2" name="TextBox 1">
            <a:extLst>
              <a:ext uri="{FF2B5EF4-FFF2-40B4-BE49-F238E27FC236}">
                <a16:creationId xmlns:a16="http://schemas.microsoft.com/office/drawing/2014/main" id="{B6714517-071E-EF71-C649-2398EC9F6CEC}"/>
              </a:ext>
            </a:extLst>
          </p:cNvPr>
          <p:cNvSpPr txBox="1"/>
          <p:nvPr/>
        </p:nvSpPr>
        <p:spPr>
          <a:xfrm>
            <a:off x="736242" y="817418"/>
            <a:ext cx="2893741" cy="584775"/>
          </a:xfrm>
          <a:prstGeom prst="rect">
            <a:avLst/>
          </a:prstGeom>
          <a:noFill/>
        </p:spPr>
        <p:txBody>
          <a:bodyPr wrap="none" rtlCol="0">
            <a:spAutoFit/>
          </a:bodyPr>
          <a:lstStyle/>
          <a:p>
            <a:r>
              <a:rPr lang="en-US" sz="3200" dirty="0"/>
              <a:t>Background info</a:t>
            </a:r>
          </a:p>
        </p:txBody>
      </p:sp>
      <p:sp>
        <p:nvSpPr>
          <p:cNvPr id="4" name="TextBox 3">
            <a:extLst>
              <a:ext uri="{FF2B5EF4-FFF2-40B4-BE49-F238E27FC236}">
                <a16:creationId xmlns:a16="http://schemas.microsoft.com/office/drawing/2014/main" id="{C709AC8D-30CB-240D-B1A4-CC098BF4634C}"/>
              </a:ext>
            </a:extLst>
          </p:cNvPr>
          <p:cNvSpPr txBox="1"/>
          <p:nvPr/>
        </p:nvSpPr>
        <p:spPr>
          <a:xfrm>
            <a:off x="439601" y="1704110"/>
            <a:ext cx="3487022" cy="954107"/>
          </a:xfrm>
          <a:prstGeom prst="rect">
            <a:avLst/>
          </a:prstGeom>
          <a:noFill/>
        </p:spPr>
        <p:txBody>
          <a:bodyPr wrap="square" rtlCol="0">
            <a:spAutoFit/>
          </a:bodyPr>
          <a:lstStyle/>
          <a:p>
            <a:r>
              <a:rPr lang="en-US" sz="2800" dirty="0"/>
              <a:t>The Question, what is not known</a:t>
            </a:r>
          </a:p>
        </p:txBody>
      </p:sp>
    </p:spTree>
    <p:extLst>
      <p:ext uri="{BB962C8B-B14F-4D97-AF65-F5344CB8AC3E}">
        <p14:creationId xmlns:p14="http://schemas.microsoft.com/office/powerpoint/2010/main" val="3021201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4D8024-DCB2-5FAB-2A71-B95F89DC627D}"/>
              </a:ext>
            </a:extLst>
          </p:cNvPr>
          <p:cNvSpPr txBox="1"/>
          <p:nvPr/>
        </p:nvSpPr>
        <p:spPr>
          <a:xfrm>
            <a:off x="4089042" y="612844"/>
            <a:ext cx="7366716" cy="5632311"/>
          </a:xfrm>
          <a:prstGeom prst="rect">
            <a:avLst/>
          </a:prstGeom>
          <a:noFill/>
        </p:spPr>
        <p:txBody>
          <a:bodyPr wrap="square">
            <a:spAutoFit/>
          </a:bodyPr>
          <a:lstStyle/>
          <a:p>
            <a:r>
              <a:rPr lang="en-US" i="1" dirty="0">
                <a:effectLst/>
                <a:highlight>
                  <a:srgbClr val="FFFF00"/>
                </a:highlight>
                <a:latin typeface="Times New Roman" panose="02020603050405020304" pitchFamily="18" charset="0"/>
                <a:cs typeface="Times New Roman" panose="02020603050405020304" pitchFamily="18" charset="0"/>
              </a:rPr>
              <a:t>TREM2</a:t>
            </a:r>
            <a:r>
              <a:rPr lang="en-US" dirty="0">
                <a:effectLst/>
                <a:highlight>
                  <a:srgbClr val="FFFF00"/>
                </a:highlight>
                <a:latin typeface="Times New Roman" panose="02020603050405020304" pitchFamily="18" charset="0"/>
                <a:cs typeface="Times New Roman" panose="02020603050405020304" pitchFamily="18" charset="0"/>
              </a:rPr>
              <a:t> encoding the transmembrane receptor protein</a:t>
            </a:r>
          </a:p>
          <a:p>
            <a:r>
              <a:rPr lang="en-US" dirty="0">
                <a:effectLst/>
                <a:highlight>
                  <a:srgbClr val="FFFF00"/>
                </a:highlight>
                <a:latin typeface="Times New Roman" panose="02020603050405020304" pitchFamily="18" charset="0"/>
                <a:cs typeface="Times New Roman" panose="02020603050405020304" pitchFamily="18" charset="0"/>
              </a:rPr>
              <a:t>TREM2 is a risk gene of Alzheimer’s disease (AD), and the</a:t>
            </a:r>
          </a:p>
          <a:p>
            <a:r>
              <a:rPr lang="en-US" dirty="0">
                <a:effectLst/>
                <a:highlight>
                  <a:srgbClr val="FFFF00"/>
                </a:highlight>
                <a:latin typeface="Times New Roman" panose="02020603050405020304" pitchFamily="18" charset="0"/>
                <a:cs typeface="Times New Roman" panose="02020603050405020304" pitchFamily="18" charset="0"/>
              </a:rPr>
              <a:t>impairment of TREM2 functions in microglia due to mutations</a:t>
            </a:r>
          </a:p>
          <a:p>
            <a:r>
              <a:rPr lang="en-US" dirty="0">
                <a:effectLst/>
                <a:highlight>
                  <a:srgbClr val="FFFF00"/>
                </a:highlight>
                <a:latin typeface="Times New Roman" panose="02020603050405020304" pitchFamily="18" charset="0"/>
                <a:cs typeface="Times New Roman" panose="02020603050405020304" pitchFamily="18" charset="0"/>
              </a:rPr>
              <a:t>in </a:t>
            </a:r>
            <a:r>
              <a:rPr lang="en-US" i="1" dirty="0">
                <a:effectLst/>
                <a:highlight>
                  <a:srgbClr val="FFFF00"/>
                </a:highlight>
                <a:latin typeface="Times New Roman" panose="02020603050405020304" pitchFamily="18" charset="0"/>
                <a:cs typeface="Times New Roman" panose="02020603050405020304" pitchFamily="18" charset="0"/>
              </a:rPr>
              <a:t>TREM2</a:t>
            </a:r>
            <a:r>
              <a:rPr lang="en-US" dirty="0">
                <a:effectLst/>
                <a:highlight>
                  <a:srgbClr val="FFFF00"/>
                </a:highlight>
                <a:latin typeface="Times New Roman" panose="02020603050405020304" pitchFamily="18" charset="0"/>
                <a:cs typeface="Times New Roman" panose="02020603050405020304" pitchFamily="18" charset="0"/>
              </a:rPr>
              <a:t> may significantly increase the risk of AD by promoting</a:t>
            </a:r>
          </a:p>
          <a:p>
            <a:r>
              <a:rPr lang="en-US" dirty="0">
                <a:effectLst/>
                <a:highlight>
                  <a:srgbClr val="FFFF00"/>
                </a:highlight>
                <a:latin typeface="Times New Roman" panose="02020603050405020304" pitchFamily="18" charset="0"/>
                <a:cs typeface="Times New Roman" panose="02020603050405020304" pitchFamily="18" charset="0"/>
              </a:rPr>
              <a:t>AD pathologies. However, how the expression of</a:t>
            </a:r>
          </a:p>
          <a:p>
            <a:r>
              <a:rPr lang="en-US" i="1" dirty="0">
                <a:effectLst/>
                <a:highlight>
                  <a:srgbClr val="FFFF00"/>
                </a:highlight>
                <a:latin typeface="Times New Roman" panose="02020603050405020304" pitchFamily="18" charset="0"/>
                <a:cs typeface="Times New Roman" panose="02020603050405020304" pitchFamily="18" charset="0"/>
              </a:rPr>
              <a:t>TREM2</a:t>
            </a:r>
            <a:r>
              <a:rPr lang="en-US" dirty="0">
                <a:effectLst/>
                <a:highlight>
                  <a:srgbClr val="FFFF00"/>
                </a:highlight>
                <a:latin typeface="Times New Roman" panose="02020603050405020304" pitchFamily="18" charset="0"/>
                <a:cs typeface="Times New Roman" panose="02020603050405020304" pitchFamily="18" charset="0"/>
              </a:rPr>
              <a:t> is regulated and the transcription factors required for</a:t>
            </a:r>
          </a:p>
          <a:p>
            <a:r>
              <a:rPr lang="en-US" i="1" dirty="0">
                <a:effectLst/>
                <a:highlight>
                  <a:srgbClr val="FFFF00"/>
                </a:highlight>
                <a:latin typeface="Times New Roman" panose="02020603050405020304" pitchFamily="18" charset="0"/>
                <a:cs typeface="Times New Roman" panose="02020603050405020304" pitchFamily="18" charset="0"/>
              </a:rPr>
              <a:t>TREM2</a:t>
            </a:r>
            <a:r>
              <a:rPr lang="en-US" dirty="0">
                <a:effectLst/>
                <a:highlight>
                  <a:srgbClr val="FFFF00"/>
                </a:highlight>
                <a:latin typeface="Times New Roman" panose="02020603050405020304" pitchFamily="18" charset="0"/>
                <a:cs typeface="Times New Roman" panose="02020603050405020304" pitchFamily="18" charset="0"/>
              </a:rPr>
              <a:t> expression are largely unknown.</a:t>
            </a:r>
            <a:r>
              <a:rPr lang="en-US" dirty="0">
                <a:effectLst/>
                <a:latin typeface="Times New Roman" panose="02020603050405020304" pitchFamily="18" charset="0"/>
                <a:cs typeface="Times New Roman" panose="02020603050405020304" pitchFamily="18" charset="0"/>
              </a:rPr>
              <a:t> </a:t>
            </a:r>
            <a:r>
              <a:rPr lang="en-US" dirty="0">
                <a:effectLst/>
                <a:highlight>
                  <a:srgbClr val="C0C0C0"/>
                </a:highlight>
                <a:latin typeface="Times New Roman" panose="02020603050405020304" pitchFamily="18" charset="0"/>
                <a:cs typeface="Times New Roman" panose="02020603050405020304" pitchFamily="18" charset="0"/>
              </a:rPr>
              <a:t>By luciferase assay,</a:t>
            </a:r>
          </a:p>
          <a:p>
            <a:r>
              <a:rPr lang="en-US" dirty="0">
                <a:effectLst/>
                <a:highlight>
                  <a:srgbClr val="C0C0C0"/>
                </a:highlight>
                <a:latin typeface="Times New Roman" panose="02020603050405020304" pitchFamily="18" charset="0"/>
                <a:cs typeface="Times New Roman" panose="02020603050405020304" pitchFamily="18" charset="0"/>
              </a:rPr>
              <a:t>DNA pull-down, and </a:t>
            </a:r>
            <a:r>
              <a:rPr lang="en-US" i="1" dirty="0">
                <a:effectLst/>
                <a:highlight>
                  <a:srgbClr val="C0C0C0"/>
                </a:highlight>
                <a:latin typeface="Times New Roman" panose="02020603050405020304" pitchFamily="18" charset="0"/>
                <a:cs typeface="Times New Roman" panose="02020603050405020304" pitchFamily="18" charset="0"/>
              </a:rPr>
              <a:t>in silico </a:t>
            </a:r>
            <a:r>
              <a:rPr lang="en-US" dirty="0">
                <a:effectLst/>
                <a:highlight>
                  <a:srgbClr val="C0C0C0"/>
                </a:highlight>
                <a:latin typeface="Times New Roman" panose="02020603050405020304" pitchFamily="18" charset="0"/>
                <a:cs typeface="Times New Roman" panose="02020603050405020304" pitchFamily="18" charset="0"/>
              </a:rPr>
              <a:t>predictions,</a:t>
            </a:r>
            <a:r>
              <a:rPr lang="en-US" dirty="0">
                <a:effectLst/>
                <a:latin typeface="Times New Roman" panose="02020603050405020304" pitchFamily="18" charset="0"/>
                <a:cs typeface="Times New Roman" panose="02020603050405020304" pitchFamily="18" charset="0"/>
              </a:rPr>
              <a:t> </a:t>
            </a:r>
            <a:r>
              <a:rPr lang="en-US" dirty="0">
                <a:solidFill>
                  <a:schemeClr val="bg2">
                    <a:lumMod val="75000"/>
                  </a:schemeClr>
                </a:solidFill>
                <a:effectLst/>
                <a:latin typeface="Times New Roman" panose="02020603050405020304" pitchFamily="18" charset="0"/>
                <a:cs typeface="Times New Roman" panose="02020603050405020304" pitchFamily="18" charset="0"/>
              </a:rPr>
              <a:t>we identified Yin</a:t>
            </a:r>
          </a:p>
          <a:p>
            <a:r>
              <a:rPr lang="en-US" dirty="0">
                <a:solidFill>
                  <a:schemeClr val="bg2">
                    <a:lumMod val="75000"/>
                  </a:schemeClr>
                </a:solidFill>
                <a:effectLst/>
                <a:latin typeface="Times New Roman" panose="02020603050405020304" pitchFamily="18" charset="0"/>
                <a:cs typeface="Times New Roman" panose="02020603050405020304" pitchFamily="18" charset="0"/>
              </a:rPr>
              <a:t>Yang 1(YY1) as a binding protein of the minimal promoter of</a:t>
            </a:r>
          </a:p>
          <a:p>
            <a:r>
              <a:rPr lang="en-US" dirty="0">
                <a:solidFill>
                  <a:schemeClr val="bg2">
                    <a:lumMod val="75000"/>
                  </a:schemeClr>
                </a:solidFill>
                <a:effectLst/>
                <a:latin typeface="Times New Roman" panose="02020603050405020304" pitchFamily="18" charset="0"/>
                <a:cs typeface="Times New Roman" panose="02020603050405020304" pitchFamily="18" charset="0"/>
              </a:rPr>
              <a:t>the </a:t>
            </a:r>
            <a:r>
              <a:rPr lang="en-US" i="1" dirty="0">
                <a:solidFill>
                  <a:schemeClr val="bg2">
                    <a:lumMod val="75000"/>
                  </a:schemeClr>
                </a:solidFill>
                <a:effectLst/>
                <a:latin typeface="Times New Roman" panose="02020603050405020304" pitchFamily="18" charset="0"/>
                <a:cs typeface="Times New Roman" panose="02020603050405020304" pitchFamily="18" charset="0"/>
              </a:rPr>
              <a:t>TREM2</a:t>
            </a:r>
            <a:r>
              <a:rPr lang="en-US" dirty="0">
                <a:solidFill>
                  <a:schemeClr val="bg2">
                    <a:lumMod val="75000"/>
                  </a:schemeClr>
                </a:solidFill>
                <a:effectLst/>
                <a:latin typeface="Times New Roman" panose="02020603050405020304" pitchFamily="18" charset="0"/>
                <a:cs typeface="Times New Roman" panose="02020603050405020304" pitchFamily="18" charset="0"/>
              </a:rPr>
              <a:t> gene, and the binding was further confirmed by</a:t>
            </a:r>
          </a:p>
          <a:p>
            <a:r>
              <a:rPr lang="en-US" dirty="0">
                <a:effectLst/>
                <a:highlight>
                  <a:srgbClr val="C0C0C0"/>
                </a:highlight>
                <a:latin typeface="Times New Roman" panose="02020603050405020304" pitchFamily="18" charset="0"/>
                <a:cs typeface="Times New Roman" panose="02020603050405020304" pitchFamily="18" charset="0"/>
              </a:rPr>
              <a:t>EMSA and DNA pull-down assay</a:t>
            </a:r>
            <a:r>
              <a:rPr lang="en-US" dirty="0">
                <a:solidFill>
                  <a:schemeClr val="bg2">
                    <a:lumMod val="75000"/>
                  </a:schemeClr>
                </a:solidFill>
                <a:effectLst/>
                <a:latin typeface="Times New Roman" panose="02020603050405020304" pitchFamily="18" charset="0"/>
                <a:cs typeface="Times New Roman" panose="02020603050405020304" pitchFamily="18" charset="0"/>
              </a:rPr>
              <a:t>. </a:t>
            </a:r>
            <a:r>
              <a:rPr lang="en-US" dirty="0">
                <a:effectLst/>
                <a:highlight>
                  <a:srgbClr val="C0C0C0"/>
                </a:highlight>
                <a:latin typeface="Times New Roman" panose="02020603050405020304" pitchFamily="18" charset="0"/>
                <a:cs typeface="Times New Roman" panose="02020603050405020304" pitchFamily="18" charset="0"/>
              </a:rPr>
              <a:t>shRNA-mediated </a:t>
            </a:r>
            <a:r>
              <a:rPr lang="en-US" i="1" dirty="0">
                <a:effectLst/>
                <a:highlight>
                  <a:srgbClr val="C0C0C0"/>
                </a:highlight>
                <a:latin typeface="Times New Roman" panose="02020603050405020304" pitchFamily="18" charset="0"/>
                <a:cs typeface="Times New Roman" panose="02020603050405020304" pitchFamily="18" charset="0"/>
              </a:rPr>
              <a:t>YY1</a:t>
            </a:r>
          </a:p>
          <a:p>
            <a:r>
              <a:rPr lang="en-US" dirty="0">
                <a:effectLst/>
                <a:highlight>
                  <a:srgbClr val="C0C0C0"/>
                </a:highlight>
                <a:latin typeface="Times New Roman" panose="02020603050405020304" pitchFamily="18" charset="0"/>
                <a:cs typeface="Times New Roman" panose="02020603050405020304" pitchFamily="18" charset="0"/>
              </a:rPr>
              <a:t>silencing </a:t>
            </a:r>
            <a:r>
              <a:rPr lang="en-US" dirty="0">
                <a:solidFill>
                  <a:schemeClr val="bg2">
                    <a:lumMod val="75000"/>
                  </a:schemeClr>
                </a:solidFill>
                <a:effectLst/>
                <a:latin typeface="Times New Roman" panose="02020603050405020304" pitchFamily="18" charset="0"/>
                <a:cs typeface="Times New Roman" panose="02020603050405020304" pitchFamily="18" charset="0"/>
              </a:rPr>
              <a:t>significantly reduced the activity of the </a:t>
            </a:r>
            <a:r>
              <a:rPr lang="en-US" i="1" dirty="0">
                <a:solidFill>
                  <a:schemeClr val="bg2">
                    <a:lumMod val="75000"/>
                  </a:schemeClr>
                </a:solidFill>
                <a:effectLst/>
                <a:latin typeface="Times New Roman" panose="02020603050405020304" pitchFamily="18" charset="0"/>
                <a:cs typeface="Times New Roman" panose="02020603050405020304" pitchFamily="18" charset="0"/>
              </a:rPr>
              <a:t>TREM2</a:t>
            </a:r>
          </a:p>
          <a:p>
            <a:r>
              <a:rPr lang="en-US" dirty="0">
                <a:solidFill>
                  <a:schemeClr val="bg2">
                    <a:lumMod val="75000"/>
                  </a:schemeClr>
                </a:solidFill>
                <a:effectLst/>
                <a:latin typeface="Times New Roman" panose="02020603050405020304" pitchFamily="18" charset="0"/>
                <a:cs typeface="Times New Roman" panose="02020603050405020304" pitchFamily="18" charset="0"/>
              </a:rPr>
              <a:t>minimal promoter and TREM2 protein levels in the microglial</a:t>
            </a:r>
          </a:p>
          <a:p>
            <a:r>
              <a:rPr lang="en-US" dirty="0">
                <a:solidFill>
                  <a:schemeClr val="bg2">
                    <a:lumMod val="75000"/>
                  </a:schemeClr>
                </a:solidFill>
                <a:effectLst/>
                <a:latin typeface="Times New Roman" panose="02020603050405020304" pitchFamily="18" charset="0"/>
                <a:cs typeface="Times New Roman" panose="02020603050405020304" pitchFamily="18" charset="0"/>
              </a:rPr>
              <a:t>cell line BV2 and the neuroblastoma Neuro2A. Furthermore,</a:t>
            </a:r>
          </a:p>
          <a:p>
            <a:r>
              <a:rPr lang="en-US" dirty="0">
                <a:solidFill>
                  <a:schemeClr val="bg2">
                    <a:lumMod val="75000"/>
                  </a:schemeClr>
                </a:solidFill>
                <a:effectLst/>
                <a:latin typeface="Times New Roman" panose="02020603050405020304" pitchFamily="18" charset="0"/>
                <a:cs typeface="Times New Roman" panose="02020603050405020304" pitchFamily="18" charset="0"/>
              </a:rPr>
              <a:t>we found that the levels of TREM2 and YY1 were both</a:t>
            </a:r>
          </a:p>
          <a:p>
            <a:r>
              <a:rPr lang="en-US" dirty="0">
                <a:solidFill>
                  <a:schemeClr val="bg2">
                    <a:lumMod val="75000"/>
                  </a:schemeClr>
                </a:solidFill>
                <a:effectLst/>
                <a:latin typeface="Times New Roman" panose="02020603050405020304" pitchFamily="18" charset="0"/>
                <a:cs typeface="Times New Roman" panose="02020603050405020304" pitchFamily="18" charset="0"/>
              </a:rPr>
              <a:t>downregulated in lipopolysaccharide-treated BV2 cells and in</a:t>
            </a:r>
          </a:p>
          <a:p>
            <a:r>
              <a:rPr lang="en-US" dirty="0">
                <a:solidFill>
                  <a:schemeClr val="bg2">
                    <a:lumMod val="75000"/>
                  </a:schemeClr>
                </a:solidFill>
                <a:effectLst/>
                <a:latin typeface="Times New Roman" panose="02020603050405020304" pitchFamily="18" charset="0"/>
                <a:cs typeface="Times New Roman" panose="02020603050405020304" pitchFamily="18" charset="0"/>
              </a:rPr>
              <a:t>the brain of AD model mice. These results demonstrated that</a:t>
            </a:r>
          </a:p>
          <a:p>
            <a:r>
              <a:rPr lang="en-US" dirty="0">
                <a:solidFill>
                  <a:schemeClr val="bg2">
                    <a:lumMod val="75000"/>
                  </a:schemeClr>
                </a:solidFill>
                <a:effectLst/>
                <a:latin typeface="Times New Roman" panose="02020603050405020304" pitchFamily="18" charset="0"/>
                <a:cs typeface="Times New Roman" panose="02020603050405020304" pitchFamily="18" charset="0"/>
              </a:rPr>
              <a:t>YY1 plays a crucial role in the regulation of </a:t>
            </a:r>
            <a:r>
              <a:rPr lang="en-US" i="1" dirty="0">
                <a:solidFill>
                  <a:schemeClr val="bg2">
                    <a:lumMod val="75000"/>
                  </a:schemeClr>
                </a:solidFill>
                <a:effectLst/>
                <a:latin typeface="Times New Roman" panose="02020603050405020304" pitchFamily="18" charset="0"/>
                <a:cs typeface="Times New Roman" panose="02020603050405020304" pitchFamily="18" charset="0"/>
              </a:rPr>
              <a:t>TREM2</a:t>
            </a:r>
            <a:r>
              <a:rPr lang="en-US" dirty="0">
                <a:solidFill>
                  <a:schemeClr val="bg2">
                    <a:lumMod val="75000"/>
                  </a:schemeClr>
                </a:solidFill>
                <a:effectLst/>
                <a:latin typeface="Times New Roman" panose="02020603050405020304" pitchFamily="18" charset="0"/>
                <a:cs typeface="Times New Roman" panose="02020603050405020304" pitchFamily="18" charset="0"/>
              </a:rPr>
              <a:t> expression.</a:t>
            </a:r>
          </a:p>
          <a:p>
            <a:r>
              <a:rPr lang="en-US" dirty="0">
                <a:solidFill>
                  <a:schemeClr val="bg2">
                    <a:lumMod val="75000"/>
                  </a:schemeClr>
                </a:solidFill>
                <a:effectLst/>
                <a:latin typeface="Times New Roman" panose="02020603050405020304" pitchFamily="18" charset="0"/>
                <a:cs typeface="Times New Roman" panose="02020603050405020304" pitchFamily="18" charset="0"/>
              </a:rPr>
              <a:t>Our study suggests that microglial YY1 could be targeted to</a:t>
            </a:r>
          </a:p>
          <a:p>
            <a:r>
              <a:rPr lang="en-US" dirty="0">
                <a:solidFill>
                  <a:schemeClr val="bg2">
                    <a:lumMod val="75000"/>
                  </a:schemeClr>
                </a:solidFill>
                <a:effectLst/>
                <a:latin typeface="Times New Roman" panose="02020603050405020304" pitchFamily="18" charset="0"/>
                <a:cs typeface="Times New Roman" panose="02020603050405020304" pitchFamily="18" charset="0"/>
              </a:rPr>
              <a:t>maintain </a:t>
            </a:r>
            <a:r>
              <a:rPr lang="en-US" i="1" dirty="0">
                <a:solidFill>
                  <a:schemeClr val="bg2">
                    <a:lumMod val="75000"/>
                  </a:schemeClr>
                </a:solidFill>
                <a:effectLst/>
                <a:latin typeface="Times New Roman" panose="02020603050405020304" pitchFamily="18" charset="0"/>
                <a:cs typeface="Times New Roman" panose="02020603050405020304" pitchFamily="18" charset="0"/>
              </a:rPr>
              <a:t>TREM2 </a:t>
            </a:r>
            <a:r>
              <a:rPr lang="en-US" dirty="0">
                <a:solidFill>
                  <a:schemeClr val="bg2">
                    <a:lumMod val="75000"/>
                  </a:schemeClr>
                </a:solidFill>
                <a:effectLst/>
                <a:latin typeface="Times New Roman" panose="02020603050405020304" pitchFamily="18" charset="0"/>
                <a:cs typeface="Times New Roman" panose="02020603050405020304" pitchFamily="18" charset="0"/>
              </a:rPr>
              <a:t>expression for AD prevention and therapy.</a:t>
            </a:r>
          </a:p>
        </p:txBody>
      </p:sp>
      <p:sp>
        <p:nvSpPr>
          <p:cNvPr id="2" name="TextBox 1">
            <a:extLst>
              <a:ext uri="{FF2B5EF4-FFF2-40B4-BE49-F238E27FC236}">
                <a16:creationId xmlns:a16="http://schemas.microsoft.com/office/drawing/2014/main" id="{B6714517-071E-EF71-C649-2398EC9F6CEC}"/>
              </a:ext>
            </a:extLst>
          </p:cNvPr>
          <p:cNvSpPr txBox="1"/>
          <p:nvPr/>
        </p:nvSpPr>
        <p:spPr>
          <a:xfrm>
            <a:off x="736242" y="817418"/>
            <a:ext cx="2893741" cy="584775"/>
          </a:xfrm>
          <a:prstGeom prst="rect">
            <a:avLst/>
          </a:prstGeom>
          <a:noFill/>
        </p:spPr>
        <p:txBody>
          <a:bodyPr wrap="none" rtlCol="0">
            <a:spAutoFit/>
          </a:bodyPr>
          <a:lstStyle/>
          <a:p>
            <a:r>
              <a:rPr lang="en-US" sz="3200" dirty="0"/>
              <a:t>Background info</a:t>
            </a:r>
          </a:p>
        </p:txBody>
      </p:sp>
      <p:sp>
        <p:nvSpPr>
          <p:cNvPr id="4" name="TextBox 3">
            <a:extLst>
              <a:ext uri="{FF2B5EF4-FFF2-40B4-BE49-F238E27FC236}">
                <a16:creationId xmlns:a16="http://schemas.microsoft.com/office/drawing/2014/main" id="{C709AC8D-30CB-240D-B1A4-CC098BF4634C}"/>
              </a:ext>
            </a:extLst>
          </p:cNvPr>
          <p:cNvSpPr txBox="1"/>
          <p:nvPr/>
        </p:nvSpPr>
        <p:spPr>
          <a:xfrm>
            <a:off x="439601" y="1704110"/>
            <a:ext cx="3487022" cy="954107"/>
          </a:xfrm>
          <a:prstGeom prst="rect">
            <a:avLst/>
          </a:prstGeom>
          <a:noFill/>
        </p:spPr>
        <p:txBody>
          <a:bodyPr wrap="square" rtlCol="0">
            <a:spAutoFit/>
          </a:bodyPr>
          <a:lstStyle/>
          <a:p>
            <a:r>
              <a:rPr lang="en-US" sz="2800" dirty="0"/>
              <a:t>The Question, what is not known</a:t>
            </a:r>
          </a:p>
        </p:txBody>
      </p:sp>
      <p:sp>
        <p:nvSpPr>
          <p:cNvPr id="5" name="TextBox 4">
            <a:extLst>
              <a:ext uri="{FF2B5EF4-FFF2-40B4-BE49-F238E27FC236}">
                <a16:creationId xmlns:a16="http://schemas.microsoft.com/office/drawing/2014/main" id="{98F7275A-8F4B-7DE3-AB36-98E230642A91}"/>
              </a:ext>
            </a:extLst>
          </p:cNvPr>
          <p:cNvSpPr txBox="1"/>
          <p:nvPr/>
        </p:nvSpPr>
        <p:spPr>
          <a:xfrm>
            <a:off x="9933677" y="2107150"/>
            <a:ext cx="1684500" cy="584775"/>
          </a:xfrm>
          <a:prstGeom prst="rect">
            <a:avLst/>
          </a:prstGeom>
          <a:noFill/>
        </p:spPr>
        <p:txBody>
          <a:bodyPr wrap="none" rtlCol="0">
            <a:spAutoFit/>
          </a:bodyPr>
          <a:lstStyle/>
          <a:p>
            <a:r>
              <a:rPr lang="en-US" sz="3200" dirty="0"/>
              <a:t>Methods</a:t>
            </a:r>
          </a:p>
        </p:txBody>
      </p:sp>
    </p:spTree>
    <p:extLst>
      <p:ext uri="{BB962C8B-B14F-4D97-AF65-F5344CB8AC3E}">
        <p14:creationId xmlns:p14="http://schemas.microsoft.com/office/powerpoint/2010/main" val="2047776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4D8024-DCB2-5FAB-2A71-B95F89DC627D}"/>
              </a:ext>
            </a:extLst>
          </p:cNvPr>
          <p:cNvSpPr txBox="1"/>
          <p:nvPr/>
        </p:nvSpPr>
        <p:spPr>
          <a:xfrm>
            <a:off x="4089042" y="612844"/>
            <a:ext cx="7366716" cy="5632311"/>
          </a:xfrm>
          <a:prstGeom prst="rect">
            <a:avLst/>
          </a:prstGeom>
          <a:noFill/>
        </p:spPr>
        <p:txBody>
          <a:bodyPr wrap="square">
            <a:spAutoFit/>
          </a:bodyPr>
          <a:lstStyle/>
          <a:p>
            <a:r>
              <a:rPr lang="en-US" i="1" dirty="0">
                <a:effectLst/>
                <a:highlight>
                  <a:srgbClr val="FFFF00"/>
                </a:highlight>
                <a:latin typeface="Times New Roman" panose="02020603050405020304" pitchFamily="18" charset="0"/>
                <a:cs typeface="Times New Roman" panose="02020603050405020304" pitchFamily="18" charset="0"/>
              </a:rPr>
              <a:t>TREM2</a:t>
            </a:r>
            <a:r>
              <a:rPr lang="en-US" dirty="0">
                <a:effectLst/>
                <a:highlight>
                  <a:srgbClr val="FFFF00"/>
                </a:highlight>
                <a:latin typeface="Times New Roman" panose="02020603050405020304" pitchFamily="18" charset="0"/>
                <a:cs typeface="Times New Roman" panose="02020603050405020304" pitchFamily="18" charset="0"/>
              </a:rPr>
              <a:t> encoding the transmembrane receptor protein</a:t>
            </a:r>
          </a:p>
          <a:p>
            <a:r>
              <a:rPr lang="en-US" dirty="0">
                <a:effectLst/>
                <a:highlight>
                  <a:srgbClr val="FFFF00"/>
                </a:highlight>
                <a:latin typeface="Times New Roman" panose="02020603050405020304" pitchFamily="18" charset="0"/>
                <a:cs typeface="Times New Roman" panose="02020603050405020304" pitchFamily="18" charset="0"/>
              </a:rPr>
              <a:t>TREM2 is a risk gene of Alzheimer’s disease (AD), and the</a:t>
            </a:r>
          </a:p>
          <a:p>
            <a:r>
              <a:rPr lang="en-US" dirty="0">
                <a:effectLst/>
                <a:highlight>
                  <a:srgbClr val="FFFF00"/>
                </a:highlight>
                <a:latin typeface="Times New Roman" panose="02020603050405020304" pitchFamily="18" charset="0"/>
                <a:cs typeface="Times New Roman" panose="02020603050405020304" pitchFamily="18" charset="0"/>
              </a:rPr>
              <a:t>impairment of TREM2 functions in microglia due to mutations</a:t>
            </a:r>
          </a:p>
          <a:p>
            <a:r>
              <a:rPr lang="en-US" dirty="0">
                <a:effectLst/>
                <a:highlight>
                  <a:srgbClr val="FFFF00"/>
                </a:highlight>
                <a:latin typeface="Times New Roman" panose="02020603050405020304" pitchFamily="18" charset="0"/>
                <a:cs typeface="Times New Roman" panose="02020603050405020304" pitchFamily="18" charset="0"/>
              </a:rPr>
              <a:t>in </a:t>
            </a:r>
            <a:r>
              <a:rPr lang="en-US" i="1" dirty="0">
                <a:effectLst/>
                <a:highlight>
                  <a:srgbClr val="FFFF00"/>
                </a:highlight>
                <a:latin typeface="Times New Roman" panose="02020603050405020304" pitchFamily="18" charset="0"/>
                <a:cs typeface="Times New Roman" panose="02020603050405020304" pitchFamily="18" charset="0"/>
              </a:rPr>
              <a:t>TREM2</a:t>
            </a:r>
            <a:r>
              <a:rPr lang="en-US" dirty="0">
                <a:effectLst/>
                <a:highlight>
                  <a:srgbClr val="FFFF00"/>
                </a:highlight>
                <a:latin typeface="Times New Roman" panose="02020603050405020304" pitchFamily="18" charset="0"/>
                <a:cs typeface="Times New Roman" panose="02020603050405020304" pitchFamily="18" charset="0"/>
              </a:rPr>
              <a:t> may significantly increase the risk of AD by promoting</a:t>
            </a:r>
          </a:p>
          <a:p>
            <a:r>
              <a:rPr lang="en-US" dirty="0">
                <a:effectLst/>
                <a:highlight>
                  <a:srgbClr val="FFFF00"/>
                </a:highlight>
                <a:latin typeface="Times New Roman" panose="02020603050405020304" pitchFamily="18" charset="0"/>
                <a:cs typeface="Times New Roman" panose="02020603050405020304" pitchFamily="18" charset="0"/>
              </a:rPr>
              <a:t>AD pathologies. However, how the expression of</a:t>
            </a:r>
          </a:p>
          <a:p>
            <a:r>
              <a:rPr lang="en-US" i="1" dirty="0">
                <a:effectLst/>
                <a:highlight>
                  <a:srgbClr val="FFFF00"/>
                </a:highlight>
                <a:latin typeface="Times New Roman" panose="02020603050405020304" pitchFamily="18" charset="0"/>
                <a:cs typeface="Times New Roman" panose="02020603050405020304" pitchFamily="18" charset="0"/>
              </a:rPr>
              <a:t>TREM2</a:t>
            </a:r>
            <a:r>
              <a:rPr lang="en-US" dirty="0">
                <a:effectLst/>
                <a:highlight>
                  <a:srgbClr val="FFFF00"/>
                </a:highlight>
                <a:latin typeface="Times New Roman" panose="02020603050405020304" pitchFamily="18" charset="0"/>
                <a:cs typeface="Times New Roman" panose="02020603050405020304" pitchFamily="18" charset="0"/>
              </a:rPr>
              <a:t> is regulated and the transcription factors required for</a:t>
            </a:r>
          </a:p>
          <a:p>
            <a:r>
              <a:rPr lang="en-US" i="1" dirty="0">
                <a:effectLst/>
                <a:highlight>
                  <a:srgbClr val="FFFF00"/>
                </a:highlight>
                <a:latin typeface="Times New Roman" panose="02020603050405020304" pitchFamily="18" charset="0"/>
                <a:cs typeface="Times New Roman" panose="02020603050405020304" pitchFamily="18" charset="0"/>
              </a:rPr>
              <a:t>TREM2</a:t>
            </a:r>
            <a:r>
              <a:rPr lang="en-US" dirty="0">
                <a:effectLst/>
                <a:highlight>
                  <a:srgbClr val="FFFF00"/>
                </a:highlight>
                <a:latin typeface="Times New Roman" panose="02020603050405020304" pitchFamily="18" charset="0"/>
                <a:cs typeface="Times New Roman" panose="02020603050405020304" pitchFamily="18" charset="0"/>
              </a:rPr>
              <a:t> expression are largely unknown.</a:t>
            </a:r>
            <a:r>
              <a:rPr lang="en-US" dirty="0">
                <a:effectLst/>
                <a:latin typeface="Times New Roman" panose="02020603050405020304" pitchFamily="18" charset="0"/>
                <a:cs typeface="Times New Roman" panose="02020603050405020304" pitchFamily="18" charset="0"/>
              </a:rPr>
              <a:t> </a:t>
            </a:r>
            <a:r>
              <a:rPr lang="en-US" dirty="0">
                <a:effectLst/>
                <a:highlight>
                  <a:srgbClr val="C0C0C0"/>
                </a:highlight>
                <a:latin typeface="Times New Roman" panose="02020603050405020304" pitchFamily="18" charset="0"/>
                <a:cs typeface="Times New Roman" panose="02020603050405020304" pitchFamily="18" charset="0"/>
              </a:rPr>
              <a:t>By luciferase assay,</a:t>
            </a:r>
          </a:p>
          <a:p>
            <a:r>
              <a:rPr lang="en-US" dirty="0">
                <a:effectLst/>
                <a:highlight>
                  <a:srgbClr val="C0C0C0"/>
                </a:highlight>
                <a:latin typeface="Times New Roman" panose="02020603050405020304" pitchFamily="18" charset="0"/>
                <a:cs typeface="Times New Roman" panose="02020603050405020304" pitchFamily="18" charset="0"/>
              </a:rPr>
              <a:t>DNA pull-down, and </a:t>
            </a:r>
            <a:r>
              <a:rPr lang="en-US" i="1" dirty="0">
                <a:effectLst/>
                <a:highlight>
                  <a:srgbClr val="C0C0C0"/>
                </a:highlight>
                <a:latin typeface="Times New Roman" panose="02020603050405020304" pitchFamily="18" charset="0"/>
                <a:cs typeface="Times New Roman" panose="02020603050405020304" pitchFamily="18" charset="0"/>
              </a:rPr>
              <a:t>in silico </a:t>
            </a:r>
            <a:r>
              <a:rPr lang="en-US" dirty="0">
                <a:effectLst/>
                <a:highlight>
                  <a:srgbClr val="C0C0C0"/>
                </a:highlight>
                <a:latin typeface="Times New Roman" panose="02020603050405020304" pitchFamily="18" charset="0"/>
                <a:cs typeface="Times New Roman" panose="02020603050405020304" pitchFamily="18" charset="0"/>
              </a:rPr>
              <a:t>predictions,</a:t>
            </a:r>
            <a:r>
              <a:rPr lang="en-US" dirty="0">
                <a:effectLst/>
                <a:latin typeface="Times New Roman" panose="02020603050405020304" pitchFamily="18" charset="0"/>
                <a:cs typeface="Times New Roman" panose="02020603050405020304" pitchFamily="18" charset="0"/>
              </a:rPr>
              <a:t> </a:t>
            </a:r>
            <a:r>
              <a:rPr lang="en-US" dirty="0">
                <a:effectLst/>
                <a:highlight>
                  <a:srgbClr val="00FFFF"/>
                </a:highlight>
                <a:latin typeface="Times New Roman" panose="02020603050405020304" pitchFamily="18" charset="0"/>
                <a:cs typeface="Times New Roman" panose="02020603050405020304" pitchFamily="18" charset="0"/>
              </a:rPr>
              <a:t>we identified Yin</a:t>
            </a:r>
          </a:p>
          <a:p>
            <a:r>
              <a:rPr lang="en-US" dirty="0">
                <a:effectLst/>
                <a:highlight>
                  <a:srgbClr val="00FFFF"/>
                </a:highlight>
                <a:latin typeface="Times New Roman" panose="02020603050405020304" pitchFamily="18" charset="0"/>
                <a:cs typeface="Times New Roman" panose="02020603050405020304" pitchFamily="18" charset="0"/>
              </a:rPr>
              <a:t>Yang 1(YY1) as a binding protein of the minimal promoter of</a:t>
            </a:r>
          </a:p>
          <a:p>
            <a:r>
              <a:rPr lang="en-US" dirty="0">
                <a:effectLst/>
                <a:highlight>
                  <a:srgbClr val="00FFFF"/>
                </a:highlight>
                <a:latin typeface="Times New Roman" panose="02020603050405020304" pitchFamily="18" charset="0"/>
                <a:cs typeface="Times New Roman" panose="02020603050405020304" pitchFamily="18" charset="0"/>
              </a:rPr>
              <a:t>the </a:t>
            </a:r>
            <a:r>
              <a:rPr lang="en-US" i="1" dirty="0">
                <a:effectLst/>
                <a:highlight>
                  <a:srgbClr val="00FFFF"/>
                </a:highlight>
                <a:latin typeface="Times New Roman" panose="02020603050405020304" pitchFamily="18" charset="0"/>
                <a:cs typeface="Times New Roman" panose="02020603050405020304" pitchFamily="18" charset="0"/>
              </a:rPr>
              <a:t>TREM2</a:t>
            </a:r>
            <a:r>
              <a:rPr lang="en-US" dirty="0">
                <a:effectLst/>
                <a:highlight>
                  <a:srgbClr val="00FFFF"/>
                </a:highlight>
                <a:latin typeface="Times New Roman" panose="02020603050405020304" pitchFamily="18" charset="0"/>
                <a:cs typeface="Times New Roman" panose="02020603050405020304" pitchFamily="18" charset="0"/>
              </a:rPr>
              <a:t> gene, and the binding was further confirmed </a:t>
            </a:r>
            <a:r>
              <a:rPr lang="en-US" dirty="0">
                <a:solidFill>
                  <a:schemeClr val="bg2">
                    <a:lumMod val="75000"/>
                  </a:schemeClr>
                </a:solidFill>
                <a:effectLst/>
                <a:latin typeface="Times New Roman" panose="02020603050405020304" pitchFamily="18" charset="0"/>
                <a:cs typeface="Times New Roman" panose="02020603050405020304" pitchFamily="18" charset="0"/>
              </a:rPr>
              <a:t>by</a:t>
            </a:r>
          </a:p>
          <a:p>
            <a:r>
              <a:rPr lang="en-US" dirty="0">
                <a:effectLst/>
                <a:highlight>
                  <a:srgbClr val="C0C0C0"/>
                </a:highlight>
                <a:latin typeface="Times New Roman" panose="02020603050405020304" pitchFamily="18" charset="0"/>
                <a:cs typeface="Times New Roman" panose="02020603050405020304" pitchFamily="18" charset="0"/>
              </a:rPr>
              <a:t>EMSA and DNA pull-down assay</a:t>
            </a:r>
            <a:r>
              <a:rPr lang="en-US" dirty="0">
                <a:solidFill>
                  <a:schemeClr val="bg2">
                    <a:lumMod val="75000"/>
                  </a:schemeClr>
                </a:solidFill>
                <a:effectLst/>
                <a:latin typeface="Times New Roman" panose="02020603050405020304" pitchFamily="18" charset="0"/>
                <a:cs typeface="Times New Roman" panose="02020603050405020304" pitchFamily="18" charset="0"/>
              </a:rPr>
              <a:t>. </a:t>
            </a:r>
            <a:r>
              <a:rPr lang="en-US" dirty="0">
                <a:effectLst/>
                <a:highlight>
                  <a:srgbClr val="00FFFF"/>
                </a:highlight>
                <a:latin typeface="Times New Roman" panose="02020603050405020304" pitchFamily="18" charset="0"/>
                <a:cs typeface="Times New Roman" panose="02020603050405020304" pitchFamily="18" charset="0"/>
              </a:rPr>
              <a:t>shRNA-mediated </a:t>
            </a:r>
            <a:r>
              <a:rPr lang="en-US" i="1" dirty="0">
                <a:effectLst/>
                <a:highlight>
                  <a:srgbClr val="00FFFF"/>
                </a:highlight>
                <a:latin typeface="Times New Roman" panose="02020603050405020304" pitchFamily="18" charset="0"/>
                <a:cs typeface="Times New Roman" panose="02020603050405020304" pitchFamily="18" charset="0"/>
              </a:rPr>
              <a:t>YY1</a:t>
            </a:r>
          </a:p>
          <a:p>
            <a:r>
              <a:rPr lang="en-US" dirty="0">
                <a:effectLst/>
                <a:highlight>
                  <a:srgbClr val="00FFFF"/>
                </a:highlight>
                <a:latin typeface="Times New Roman" panose="02020603050405020304" pitchFamily="18" charset="0"/>
                <a:cs typeface="Times New Roman" panose="02020603050405020304" pitchFamily="18" charset="0"/>
              </a:rPr>
              <a:t>silencing significantly reduced the activity of the </a:t>
            </a:r>
            <a:r>
              <a:rPr lang="en-US" i="1" dirty="0">
                <a:effectLst/>
                <a:highlight>
                  <a:srgbClr val="00FFFF"/>
                </a:highlight>
                <a:latin typeface="Times New Roman" panose="02020603050405020304" pitchFamily="18" charset="0"/>
                <a:cs typeface="Times New Roman" panose="02020603050405020304" pitchFamily="18" charset="0"/>
              </a:rPr>
              <a:t>TREM2</a:t>
            </a:r>
          </a:p>
          <a:p>
            <a:r>
              <a:rPr lang="en-US" dirty="0">
                <a:effectLst/>
                <a:highlight>
                  <a:srgbClr val="00FFFF"/>
                </a:highlight>
                <a:latin typeface="Times New Roman" panose="02020603050405020304" pitchFamily="18" charset="0"/>
                <a:cs typeface="Times New Roman" panose="02020603050405020304" pitchFamily="18" charset="0"/>
              </a:rPr>
              <a:t>minimal promoter and TREM2 protein levels in the microglial</a:t>
            </a:r>
          </a:p>
          <a:p>
            <a:r>
              <a:rPr lang="en-US" dirty="0">
                <a:effectLst/>
                <a:highlight>
                  <a:srgbClr val="00FFFF"/>
                </a:highlight>
                <a:latin typeface="Times New Roman" panose="02020603050405020304" pitchFamily="18" charset="0"/>
                <a:cs typeface="Times New Roman" panose="02020603050405020304" pitchFamily="18" charset="0"/>
              </a:rPr>
              <a:t>cell line BV2 and the neuroblastoma Neuro2A. Furthermore,</a:t>
            </a:r>
          </a:p>
          <a:p>
            <a:r>
              <a:rPr lang="en-US" dirty="0">
                <a:effectLst/>
                <a:highlight>
                  <a:srgbClr val="00FFFF"/>
                </a:highlight>
                <a:latin typeface="Times New Roman" panose="02020603050405020304" pitchFamily="18" charset="0"/>
                <a:cs typeface="Times New Roman" panose="02020603050405020304" pitchFamily="18" charset="0"/>
              </a:rPr>
              <a:t>we found that the levels of TREM2 and YY1 were both</a:t>
            </a:r>
          </a:p>
          <a:p>
            <a:r>
              <a:rPr lang="en-US" dirty="0">
                <a:effectLst/>
                <a:highlight>
                  <a:srgbClr val="00FFFF"/>
                </a:highlight>
                <a:latin typeface="Times New Roman" panose="02020603050405020304" pitchFamily="18" charset="0"/>
                <a:cs typeface="Times New Roman" panose="02020603050405020304" pitchFamily="18" charset="0"/>
              </a:rPr>
              <a:t>downregulated in lipopolysaccharide-treated BV2 cells and in</a:t>
            </a:r>
          </a:p>
          <a:p>
            <a:r>
              <a:rPr lang="en-US" dirty="0">
                <a:effectLst/>
                <a:highlight>
                  <a:srgbClr val="00FFFF"/>
                </a:highlight>
                <a:latin typeface="Times New Roman" panose="02020603050405020304" pitchFamily="18" charset="0"/>
                <a:cs typeface="Times New Roman" panose="02020603050405020304" pitchFamily="18" charset="0"/>
              </a:rPr>
              <a:t>the brain of AD model mice</a:t>
            </a:r>
            <a:r>
              <a:rPr lang="en-US" dirty="0">
                <a:solidFill>
                  <a:schemeClr val="bg2">
                    <a:lumMod val="75000"/>
                  </a:schemeClr>
                </a:solidFill>
                <a:effectLst/>
                <a:latin typeface="Times New Roman" panose="02020603050405020304" pitchFamily="18" charset="0"/>
                <a:cs typeface="Times New Roman" panose="02020603050405020304" pitchFamily="18" charset="0"/>
              </a:rPr>
              <a:t>. These results demonstrated that</a:t>
            </a:r>
          </a:p>
          <a:p>
            <a:r>
              <a:rPr lang="en-US" dirty="0">
                <a:solidFill>
                  <a:schemeClr val="bg2">
                    <a:lumMod val="75000"/>
                  </a:schemeClr>
                </a:solidFill>
                <a:effectLst/>
                <a:latin typeface="Times New Roman" panose="02020603050405020304" pitchFamily="18" charset="0"/>
                <a:cs typeface="Times New Roman" panose="02020603050405020304" pitchFamily="18" charset="0"/>
              </a:rPr>
              <a:t>YY1 plays a crucial role in the regulation of </a:t>
            </a:r>
            <a:r>
              <a:rPr lang="en-US" i="1" dirty="0">
                <a:solidFill>
                  <a:schemeClr val="bg2">
                    <a:lumMod val="75000"/>
                  </a:schemeClr>
                </a:solidFill>
                <a:effectLst/>
                <a:latin typeface="Times New Roman" panose="02020603050405020304" pitchFamily="18" charset="0"/>
                <a:cs typeface="Times New Roman" panose="02020603050405020304" pitchFamily="18" charset="0"/>
              </a:rPr>
              <a:t>TREM2</a:t>
            </a:r>
            <a:r>
              <a:rPr lang="en-US" dirty="0">
                <a:solidFill>
                  <a:schemeClr val="bg2">
                    <a:lumMod val="75000"/>
                  </a:schemeClr>
                </a:solidFill>
                <a:effectLst/>
                <a:latin typeface="Times New Roman" panose="02020603050405020304" pitchFamily="18" charset="0"/>
                <a:cs typeface="Times New Roman" panose="02020603050405020304" pitchFamily="18" charset="0"/>
              </a:rPr>
              <a:t> expression.</a:t>
            </a:r>
          </a:p>
          <a:p>
            <a:r>
              <a:rPr lang="en-US" dirty="0">
                <a:solidFill>
                  <a:schemeClr val="bg2">
                    <a:lumMod val="75000"/>
                  </a:schemeClr>
                </a:solidFill>
                <a:effectLst/>
                <a:latin typeface="Times New Roman" panose="02020603050405020304" pitchFamily="18" charset="0"/>
                <a:cs typeface="Times New Roman" panose="02020603050405020304" pitchFamily="18" charset="0"/>
              </a:rPr>
              <a:t>Our study suggests that microglial YY1 could be targeted to</a:t>
            </a:r>
          </a:p>
          <a:p>
            <a:r>
              <a:rPr lang="en-US" dirty="0">
                <a:solidFill>
                  <a:schemeClr val="bg2">
                    <a:lumMod val="75000"/>
                  </a:schemeClr>
                </a:solidFill>
                <a:effectLst/>
                <a:latin typeface="Times New Roman" panose="02020603050405020304" pitchFamily="18" charset="0"/>
                <a:cs typeface="Times New Roman" panose="02020603050405020304" pitchFamily="18" charset="0"/>
              </a:rPr>
              <a:t>maintain </a:t>
            </a:r>
            <a:r>
              <a:rPr lang="en-US" i="1" dirty="0">
                <a:solidFill>
                  <a:schemeClr val="bg2">
                    <a:lumMod val="75000"/>
                  </a:schemeClr>
                </a:solidFill>
                <a:effectLst/>
                <a:latin typeface="Times New Roman" panose="02020603050405020304" pitchFamily="18" charset="0"/>
                <a:cs typeface="Times New Roman" panose="02020603050405020304" pitchFamily="18" charset="0"/>
              </a:rPr>
              <a:t>TREM2 </a:t>
            </a:r>
            <a:r>
              <a:rPr lang="en-US" dirty="0">
                <a:solidFill>
                  <a:schemeClr val="bg2">
                    <a:lumMod val="75000"/>
                  </a:schemeClr>
                </a:solidFill>
                <a:effectLst/>
                <a:latin typeface="Times New Roman" panose="02020603050405020304" pitchFamily="18" charset="0"/>
                <a:cs typeface="Times New Roman" panose="02020603050405020304" pitchFamily="18" charset="0"/>
              </a:rPr>
              <a:t>expression for AD prevention and therapy.</a:t>
            </a:r>
          </a:p>
        </p:txBody>
      </p:sp>
      <p:sp>
        <p:nvSpPr>
          <p:cNvPr id="2" name="TextBox 1">
            <a:extLst>
              <a:ext uri="{FF2B5EF4-FFF2-40B4-BE49-F238E27FC236}">
                <a16:creationId xmlns:a16="http://schemas.microsoft.com/office/drawing/2014/main" id="{B6714517-071E-EF71-C649-2398EC9F6CEC}"/>
              </a:ext>
            </a:extLst>
          </p:cNvPr>
          <p:cNvSpPr txBox="1"/>
          <p:nvPr/>
        </p:nvSpPr>
        <p:spPr>
          <a:xfrm>
            <a:off x="736242" y="817418"/>
            <a:ext cx="2893741" cy="584775"/>
          </a:xfrm>
          <a:prstGeom prst="rect">
            <a:avLst/>
          </a:prstGeom>
          <a:noFill/>
        </p:spPr>
        <p:txBody>
          <a:bodyPr wrap="none" rtlCol="0">
            <a:spAutoFit/>
          </a:bodyPr>
          <a:lstStyle/>
          <a:p>
            <a:r>
              <a:rPr lang="en-US" sz="3200" dirty="0"/>
              <a:t>Background info</a:t>
            </a:r>
          </a:p>
        </p:txBody>
      </p:sp>
      <p:sp>
        <p:nvSpPr>
          <p:cNvPr id="4" name="TextBox 3">
            <a:extLst>
              <a:ext uri="{FF2B5EF4-FFF2-40B4-BE49-F238E27FC236}">
                <a16:creationId xmlns:a16="http://schemas.microsoft.com/office/drawing/2014/main" id="{C709AC8D-30CB-240D-B1A4-CC098BF4634C}"/>
              </a:ext>
            </a:extLst>
          </p:cNvPr>
          <p:cNvSpPr txBox="1"/>
          <p:nvPr/>
        </p:nvSpPr>
        <p:spPr>
          <a:xfrm>
            <a:off x="439601" y="1704110"/>
            <a:ext cx="3487022" cy="954107"/>
          </a:xfrm>
          <a:prstGeom prst="rect">
            <a:avLst/>
          </a:prstGeom>
          <a:noFill/>
        </p:spPr>
        <p:txBody>
          <a:bodyPr wrap="square" rtlCol="0">
            <a:spAutoFit/>
          </a:bodyPr>
          <a:lstStyle/>
          <a:p>
            <a:r>
              <a:rPr lang="en-US" sz="2800" dirty="0"/>
              <a:t>The Question, what is not known</a:t>
            </a:r>
          </a:p>
        </p:txBody>
      </p:sp>
      <p:sp>
        <p:nvSpPr>
          <p:cNvPr id="5" name="TextBox 4">
            <a:extLst>
              <a:ext uri="{FF2B5EF4-FFF2-40B4-BE49-F238E27FC236}">
                <a16:creationId xmlns:a16="http://schemas.microsoft.com/office/drawing/2014/main" id="{98F7275A-8F4B-7DE3-AB36-98E230642A91}"/>
              </a:ext>
            </a:extLst>
          </p:cNvPr>
          <p:cNvSpPr txBox="1"/>
          <p:nvPr/>
        </p:nvSpPr>
        <p:spPr>
          <a:xfrm>
            <a:off x="9933677" y="2107150"/>
            <a:ext cx="1684500" cy="584775"/>
          </a:xfrm>
          <a:prstGeom prst="rect">
            <a:avLst/>
          </a:prstGeom>
          <a:noFill/>
        </p:spPr>
        <p:txBody>
          <a:bodyPr wrap="none" rtlCol="0">
            <a:spAutoFit/>
          </a:bodyPr>
          <a:lstStyle/>
          <a:p>
            <a:r>
              <a:rPr lang="en-US" sz="3200" dirty="0"/>
              <a:t>Methods</a:t>
            </a:r>
          </a:p>
        </p:txBody>
      </p:sp>
      <p:sp>
        <p:nvSpPr>
          <p:cNvPr id="6" name="TextBox 5">
            <a:extLst>
              <a:ext uri="{FF2B5EF4-FFF2-40B4-BE49-F238E27FC236}">
                <a16:creationId xmlns:a16="http://schemas.microsoft.com/office/drawing/2014/main" id="{EF1B85F0-764B-129D-EC9F-862DDBD8BB95}"/>
              </a:ext>
            </a:extLst>
          </p:cNvPr>
          <p:cNvSpPr txBox="1"/>
          <p:nvPr/>
        </p:nvSpPr>
        <p:spPr>
          <a:xfrm>
            <a:off x="1332763" y="3615009"/>
            <a:ext cx="1373261" cy="584775"/>
          </a:xfrm>
          <a:prstGeom prst="rect">
            <a:avLst/>
          </a:prstGeom>
          <a:noFill/>
        </p:spPr>
        <p:txBody>
          <a:bodyPr wrap="none" rtlCol="0">
            <a:spAutoFit/>
          </a:bodyPr>
          <a:lstStyle/>
          <a:p>
            <a:r>
              <a:rPr lang="en-US" sz="3200" dirty="0"/>
              <a:t>Results</a:t>
            </a:r>
          </a:p>
        </p:txBody>
      </p:sp>
    </p:spTree>
    <p:extLst>
      <p:ext uri="{BB962C8B-B14F-4D97-AF65-F5344CB8AC3E}">
        <p14:creationId xmlns:p14="http://schemas.microsoft.com/office/powerpoint/2010/main" val="1206776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4D8024-DCB2-5FAB-2A71-B95F89DC627D}"/>
              </a:ext>
            </a:extLst>
          </p:cNvPr>
          <p:cNvSpPr txBox="1"/>
          <p:nvPr/>
        </p:nvSpPr>
        <p:spPr>
          <a:xfrm>
            <a:off x="4089042" y="612844"/>
            <a:ext cx="7366716" cy="5632311"/>
          </a:xfrm>
          <a:prstGeom prst="rect">
            <a:avLst/>
          </a:prstGeom>
          <a:noFill/>
        </p:spPr>
        <p:txBody>
          <a:bodyPr wrap="square">
            <a:spAutoFit/>
          </a:bodyPr>
          <a:lstStyle/>
          <a:p>
            <a:r>
              <a:rPr lang="en-US" i="1" dirty="0">
                <a:effectLst/>
                <a:highlight>
                  <a:srgbClr val="FFFF00"/>
                </a:highlight>
                <a:latin typeface="Times New Roman" panose="02020603050405020304" pitchFamily="18" charset="0"/>
                <a:cs typeface="Times New Roman" panose="02020603050405020304" pitchFamily="18" charset="0"/>
              </a:rPr>
              <a:t>TREM2</a:t>
            </a:r>
            <a:r>
              <a:rPr lang="en-US" dirty="0">
                <a:effectLst/>
                <a:highlight>
                  <a:srgbClr val="FFFF00"/>
                </a:highlight>
                <a:latin typeface="Times New Roman" panose="02020603050405020304" pitchFamily="18" charset="0"/>
                <a:cs typeface="Times New Roman" panose="02020603050405020304" pitchFamily="18" charset="0"/>
              </a:rPr>
              <a:t> encoding the transmembrane receptor protein</a:t>
            </a:r>
          </a:p>
          <a:p>
            <a:r>
              <a:rPr lang="en-US" dirty="0">
                <a:effectLst/>
                <a:highlight>
                  <a:srgbClr val="FFFF00"/>
                </a:highlight>
                <a:latin typeface="Times New Roman" panose="02020603050405020304" pitchFamily="18" charset="0"/>
                <a:cs typeface="Times New Roman" panose="02020603050405020304" pitchFamily="18" charset="0"/>
              </a:rPr>
              <a:t>TREM2 is a risk gene of Alzheimer’s disease (AD), and the</a:t>
            </a:r>
          </a:p>
          <a:p>
            <a:r>
              <a:rPr lang="en-US" dirty="0">
                <a:effectLst/>
                <a:highlight>
                  <a:srgbClr val="FFFF00"/>
                </a:highlight>
                <a:latin typeface="Times New Roman" panose="02020603050405020304" pitchFamily="18" charset="0"/>
                <a:cs typeface="Times New Roman" panose="02020603050405020304" pitchFamily="18" charset="0"/>
              </a:rPr>
              <a:t>impairment of TREM2 functions in microglia due to mutations</a:t>
            </a:r>
          </a:p>
          <a:p>
            <a:r>
              <a:rPr lang="en-US" dirty="0">
                <a:effectLst/>
                <a:highlight>
                  <a:srgbClr val="FFFF00"/>
                </a:highlight>
                <a:latin typeface="Times New Roman" panose="02020603050405020304" pitchFamily="18" charset="0"/>
                <a:cs typeface="Times New Roman" panose="02020603050405020304" pitchFamily="18" charset="0"/>
              </a:rPr>
              <a:t>in </a:t>
            </a:r>
            <a:r>
              <a:rPr lang="en-US" i="1" dirty="0">
                <a:effectLst/>
                <a:highlight>
                  <a:srgbClr val="FFFF00"/>
                </a:highlight>
                <a:latin typeface="Times New Roman" panose="02020603050405020304" pitchFamily="18" charset="0"/>
                <a:cs typeface="Times New Roman" panose="02020603050405020304" pitchFamily="18" charset="0"/>
              </a:rPr>
              <a:t>TREM2</a:t>
            </a:r>
            <a:r>
              <a:rPr lang="en-US" dirty="0">
                <a:effectLst/>
                <a:highlight>
                  <a:srgbClr val="FFFF00"/>
                </a:highlight>
                <a:latin typeface="Times New Roman" panose="02020603050405020304" pitchFamily="18" charset="0"/>
                <a:cs typeface="Times New Roman" panose="02020603050405020304" pitchFamily="18" charset="0"/>
              </a:rPr>
              <a:t> may significantly increase the risk of AD by promoting</a:t>
            </a:r>
          </a:p>
          <a:p>
            <a:r>
              <a:rPr lang="en-US" dirty="0">
                <a:effectLst/>
                <a:highlight>
                  <a:srgbClr val="FFFF00"/>
                </a:highlight>
                <a:latin typeface="Times New Roman" panose="02020603050405020304" pitchFamily="18" charset="0"/>
                <a:cs typeface="Times New Roman" panose="02020603050405020304" pitchFamily="18" charset="0"/>
              </a:rPr>
              <a:t>AD pathologies. However, how the expression of</a:t>
            </a:r>
          </a:p>
          <a:p>
            <a:r>
              <a:rPr lang="en-US" i="1" dirty="0">
                <a:effectLst/>
                <a:highlight>
                  <a:srgbClr val="FFFF00"/>
                </a:highlight>
                <a:latin typeface="Times New Roman" panose="02020603050405020304" pitchFamily="18" charset="0"/>
                <a:cs typeface="Times New Roman" panose="02020603050405020304" pitchFamily="18" charset="0"/>
              </a:rPr>
              <a:t>TREM2</a:t>
            </a:r>
            <a:r>
              <a:rPr lang="en-US" dirty="0">
                <a:effectLst/>
                <a:highlight>
                  <a:srgbClr val="FFFF00"/>
                </a:highlight>
                <a:latin typeface="Times New Roman" panose="02020603050405020304" pitchFamily="18" charset="0"/>
                <a:cs typeface="Times New Roman" panose="02020603050405020304" pitchFamily="18" charset="0"/>
              </a:rPr>
              <a:t> is regulated and the transcription factors required for</a:t>
            </a:r>
          </a:p>
          <a:p>
            <a:r>
              <a:rPr lang="en-US" i="1" dirty="0">
                <a:effectLst/>
                <a:highlight>
                  <a:srgbClr val="FFFF00"/>
                </a:highlight>
                <a:latin typeface="Times New Roman" panose="02020603050405020304" pitchFamily="18" charset="0"/>
                <a:cs typeface="Times New Roman" panose="02020603050405020304" pitchFamily="18" charset="0"/>
              </a:rPr>
              <a:t>TREM2</a:t>
            </a:r>
            <a:r>
              <a:rPr lang="en-US" dirty="0">
                <a:effectLst/>
                <a:highlight>
                  <a:srgbClr val="FFFF00"/>
                </a:highlight>
                <a:latin typeface="Times New Roman" panose="02020603050405020304" pitchFamily="18" charset="0"/>
                <a:cs typeface="Times New Roman" panose="02020603050405020304" pitchFamily="18" charset="0"/>
              </a:rPr>
              <a:t> expression are largely unknown.</a:t>
            </a:r>
            <a:r>
              <a:rPr lang="en-US" dirty="0">
                <a:effectLst/>
                <a:latin typeface="Times New Roman" panose="02020603050405020304" pitchFamily="18" charset="0"/>
                <a:cs typeface="Times New Roman" panose="02020603050405020304" pitchFamily="18" charset="0"/>
              </a:rPr>
              <a:t> </a:t>
            </a:r>
            <a:r>
              <a:rPr lang="en-US" dirty="0">
                <a:effectLst/>
                <a:highlight>
                  <a:srgbClr val="C0C0C0"/>
                </a:highlight>
                <a:latin typeface="Times New Roman" panose="02020603050405020304" pitchFamily="18" charset="0"/>
                <a:cs typeface="Times New Roman" panose="02020603050405020304" pitchFamily="18" charset="0"/>
              </a:rPr>
              <a:t>By luciferase assay,</a:t>
            </a:r>
          </a:p>
          <a:p>
            <a:r>
              <a:rPr lang="en-US" dirty="0">
                <a:effectLst/>
                <a:highlight>
                  <a:srgbClr val="C0C0C0"/>
                </a:highlight>
                <a:latin typeface="Times New Roman" panose="02020603050405020304" pitchFamily="18" charset="0"/>
                <a:cs typeface="Times New Roman" panose="02020603050405020304" pitchFamily="18" charset="0"/>
              </a:rPr>
              <a:t>DNA pull-down, and </a:t>
            </a:r>
            <a:r>
              <a:rPr lang="en-US" i="1" dirty="0">
                <a:effectLst/>
                <a:highlight>
                  <a:srgbClr val="C0C0C0"/>
                </a:highlight>
                <a:latin typeface="Times New Roman" panose="02020603050405020304" pitchFamily="18" charset="0"/>
                <a:cs typeface="Times New Roman" panose="02020603050405020304" pitchFamily="18" charset="0"/>
              </a:rPr>
              <a:t>in silico </a:t>
            </a:r>
            <a:r>
              <a:rPr lang="en-US" dirty="0">
                <a:effectLst/>
                <a:highlight>
                  <a:srgbClr val="C0C0C0"/>
                </a:highlight>
                <a:latin typeface="Times New Roman" panose="02020603050405020304" pitchFamily="18" charset="0"/>
                <a:cs typeface="Times New Roman" panose="02020603050405020304" pitchFamily="18" charset="0"/>
              </a:rPr>
              <a:t>predictions,</a:t>
            </a:r>
            <a:r>
              <a:rPr lang="en-US" dirty="0">
                <a:effectLst/>
                <a:latin typeface="Times New Roman" panose="02020603050405020304" pitchFamily="18" charset="0"/>
                <a:cs typeface="Times New Roman" panose="02020603050405020304" pitchFamily="18" charset="0"/>
              </a:rPr>
              <a:t> </a:t>
            </a:r>
            <a:r>
              <a:rPr lang="en-US" dirty="0">
                <a:effectLst/>
                <a:highlight>
                  <a:srgbClr val="00FFFF"/>
                </a:highlight>
                <a:latin typeface="Times New Roman" panose="02020603050405020304" pitchFamily="18" charset="0"/>
                <a:cs typeface="Times New Roman" panose="02020603050405020304" pitchFamily="18" charset="0"/>
              </a:rPr>
              <a:t>we identified Yin</a:t>
            </a:r>
          </a:p>
          <a:p>
            <a:r>
              <a:rPr lang="en-US" dirty="0">
                <a:effectLst/>
                <a:highlight>
                  <a:srgbClr val="00FFFF"/>
                </a:highlight>
                <a:latin typeface="Times New Roman" panose="02020603050405020304" pitchFamily="18" charset="0"/>
                <a:cs typeface="Times New Roman" panose="02020603050405020304" pitchFamily="18" charset="0"/>
              </a:rPr>
              <a:t>Yang 1(YY1) as a binding protein of the minimal promoter of</a:t>
            </a:r>
          </a:p>
          <a:p>
            <a:r>
              <a:rPr lang="en-US" dirty="0">
                <a:effectLst/>
                <a:highlight>
                  <a:srgbClr val="00FFFF"/>
                </a:highlight>
                <a:latin typeface="Times New Roman" panose="02020603050405020304" pitchFamily="18" charset="0"/>
                <a:cs typeface="Times New Roman" panose="02020603050405020304" pitchFamily="18" charset="0"/>
              </a:rPr>
              <a:t>the </a:t>
            </a:r>
            <a:r>
              <a:rPr lang="en-US" i="1" dirty="0">
                <a:effectLst/>
                <a:highlight>
                  <a:srgbClr val="00FFFF"/>
                </a:highlight>
                <a:latin typeface="Times New Roman" panose="02020603050405020304" pitchFamily="18" charset="0"/>
                <a:cs typeface="Times New Roman" panose="02020603050405020304" pitchFamily="18" charset="0"/>
              </a:rPr>
              <a:t>TREM2</a:t>
            </a:r>
            <a:r>
              <a:rPr lang="en-US" dirty="0">
                <a:effectLst/>
                <a:highlight>
                  <a:srgbClr val="00FFFF"/>
                </a:highlight>
                <a:latin typeface="Times New Roman" panose="02020603050405020304" pitchFamily="18" charset="0"/>
                <a:cs typeface="Times New Roman" panose="02020603050405020304" pitchFamily="18" charset="0"/>
              </a:rPr>
              <a:t> gene, and the binding was further confirmed </a:t>
            </a:r>
            <a:r>
              <a:rPr lang="en-US" dirty="0">
                <a:solidFill>
                  <a:schemeClr val="bg2">
                    <a:lumMod val="75000"/>
                  </a:schemeClr>
                </a:solidFill>
                <a:effectLst/>
                <a:latin typeface="Times New Roman" panose="02020603050405020304" pitchFamily="18" charset="0"/>
                <a:cs typeface="Times New Roman" panose="02020603050405020304" pitchFamily="18" charset="0"/>
              </a:rPr>
              <a:t>by</a:t>
            </a:r>
          </a:p>
          <a:p>
            <a:r>
              <a:rPr lang="en-US" dirty="0">
                <a:effectLst/>
                <a:highlight>
                  <a:srgbClr val="C0C0C0"/>
                </a:highlight>
                <a:latin typeface="Times New Roman" panose="02020603050405020304" pitchFamily="18" charset="0"/>
                <a:cs typeface="Times New Roman" panose="02020603050405020304" pitchFamily="18" charset="0"/>
              </a:rPr>
              <a:t>EMSA and DNA pull-down assay</a:t>
            </a:r>
            <a:r>
              <a:rPr lang="en-US" dirty="0">
                <a:solidFill>
                  <a:schemeClr val="bg2">
                    <a:lumMod val="75000"/>
                  </a:schemeClr>
                </a:solidFill>
                <a:effectLst/>
                <a:latin typeface="Times New Roman" panose="02020603050405020304" pitchFamily="18" charset="0"/>
                <a:cs typeface="Times New Roman" panose="02020603050405020304" pitchFamily="18" charset="0"/>
              </a:rPr>
              <a:t>. </a:t>
            </a:r>
            <a:r>
              <a:rPr lang="en-US" dirty="0">
                <a:effectLst/>
                <a:highlight>
                  <a:srgbClr val="00FFFF"/>
                </a:highlight>
                <a:latin typeface="Times New Roman" panose="02020603050405020304" pitchFamily="18" charset="0"/>
                <a:cs typeface="Times New Roman" panose="02020603050405020304" pitchFamily="18" charset="0"/>
              </a:rPr>
              <a:t>shRNA-mediated </a:t>
            </a:r>
            <a:r>
              <a:rPr lang="en-US" i="1" dirty="0">
                <a:effectLst/>
                <a:highlight>
                  <a:srgbClr val="00FFFF"/>
                </a:highlight>
                <a:latin typeface="Times New Roman" panose="02020603050405020304" pitchFamily="18" charset="0"/>
                <a:cs typeface="Times New Roman" panose="02020603050405020304" pitchFamily="18" charset="0"/>
              </a:rPr>
              <a:t>YY1</a:t>
            </a:r>
          </a:p>
          <a:p>
            <a:r>
              <a:rPr lang="en-US" dirty="0">
                <a:effectLst/>
                <a:highlight>
                  <a:srgbClr val="00FFFF"/>
                </a:highlight>
                <a:latin typeface="Times New Roman" panose="02020603050405020304" pitchFamily="18" charset="0"/>
                <a:cs typeface="Times New Roman" panose="02020603050405020304" pitchFamily="18" charset="0"/>
              </a:rPr>
              <a:t>silencing significantly reduced the activity of the </a:t>
            </a:r>
            <a:r>
              <a:rPr lang="en-US" i="1" dirty="0">
                <a:effectLst/>
                <a:highlight>
                  <a:srgbClr val="00FFFF"/>
                </a:highlight>
                <a:latin typeface="Times New Roman" panose="02020603050405020304" pitchFamily="18" charset="0"/>
                <a:cs typeface="Times New Roman" panose="02020603050405020304" pitchFamily="18" charset="0"/>
              </a:rPr>
              <a:t>TREM2</a:t>
            </a:r>
          </a:p>
          <a:p>
            <a:r>
              <a:rPr lang="en-US" dirty="0">
                <a:effectLst/>
                <a:highlight>
                  <a:srgbClr val="00FFFF"/>
                </a:highlight>
                <a:latin typeface="Times New Roman" panose="02020603050405020304" pitchFamily="18" charset="0"/>
                <a:cs typeface="Times New Roman" panose="02020603050405020304" pitchFamily="18" charset="0"/>
              </a:rPr>
              <a:t>minimal promoter and TREM2 protein levels in the microglial</a:t>
            </a:r>
          </a:p>
          <a:p>
            <a:r>
              <a:rPr lang="en-US" dirty="0">
                <a:effectLst/>
                <a:highlight>
                  <a:srgbClr val="00FFFF"/>
                </a:highlight>
                <a:latin typeface="Times New Roman" panose="02020603050405020304" pitchFamily="18" charset="0"/>
                <a:cs typeface="Times New Roman" panose="02020603050405020304" pitchFamily="18" charset="0"/>
              </a:rPr>
              <a:t>cell line BV2 and the neuroblastoma Neuro2A. Furthermore,</a:t>
            </a:r>
          </a:p>
          <a:p>
            <a:r>
              <a:rPr lang="en-US" dirty="0">
                <a:effectLst/>
                <a:highlight>
                  <a:srgbClr val="00FFFF"/>
                </a:highlight>
                <a:latin typeface="Times New Roman" panose="02020603050405020304" pitchFamily="18" charset="0"/>
                <a:cs typeface="Times New Roman" panose="02020603050405020304" pitchFamily="18" charset="0"/>
              </a:rPr>
              <a:t>we found that the levels of TREM2 and YY1 were both</a:t>
            </a:r>
          </a:p>
          <a:p>
            <a:r>
              <a:rPr lang="en-US" dirty="0">
                <a:effectLst/>
                <a:highlight>
                  <a:srgbClr val="00FFFF"/>
                </a:highlight>
                <a:latin typeface="Times New Roman" panose="02020603050405020304" pitchFamily="18" charset="0"/>
                <a:cs typeface="Times New Roman" panose="02020603050405020304" pitchFamily="18" charset="0"/>
              </a:rPr>
              <a:t>downregulated in lipopolysaccharide-treated BV2 cells and in</a:t>
            </a:r>
          </a:p>
          <a:p>
            <a:r>
              <a:rPr lang="en-US" dirty="0">
                <a:effectLst/>
                <a:highlight>
                  <a:srgbClr val="00FFFF"/>
                </a:highlight>
                <a:latin typeface="Times New Roman" panose="02020603050405020304" pitchFamily="18" charset="0"/>
                <a:cs typeface="Times New Roman" panose="02020603050405020304" pitchFamily="18" charset="0"/>
              </a:rPr>
              <a:t>the brain of AD model mice</a:t>
            </a:r>
            <a:r>
              <a:rPr lang="en-US" dirty="0">
                <a:solidFill>
                  <a:schemeClr val="bg2">
                    <a:lumMod val="75000"/>
                  </a:schemeClr>
                </a:solidFill>
                <a:effectLst/>
                <a:latin typeface="Times New Roman" panose="02020603050405020304" pitchFamily="18" charset="0"/>
                <a:cs typeface="Times New Roman" panose="02020603050405020304" pitchFamily="18" charset="0"/>
              </a:rPr>
              <a:t>. </a:t>
            </a:r>
            <a:r>
              <a:rPr lang="en-US" dirty="0">
                <a:effectLst/>
                <a:highlight>
                  <a:srgbClr val="00FF00"/>
                </a:highlight>
                <a:latin typeface="Times New Roman" panose="02020603050405020304" pitchFamily="18" charset="0"/>
                <a:cs typeface="Times New Roman" panose="02020603050405020304" pitchFamily="18" charset="0"/>
              </a:rPr>
              <a:t>These results demonstrated that</a:t>
            </a:r>
          </a:p>
          <a:p>
            <a:r>
              <a:rPr lang="en-US" dirty="0">
                <a:effectLst/>
                <a:highlight>
                  <a:srgbClr val="00FF00"/>
                </a:highlight>
                <a:latin typeface="Times New Roman" panose="02020603050405020304" pitchFamily="18" charset="0"/>
                <a:cs typeface="Times New Roman" panose="02020603050405020304" pitchFamily="18" charset="0"/>
              </a:rPr>
              <a:t>YY1 plays a crucial role in the regulation of </a:t>
            </a:r>
            <a:r>
              <a:rPr lang="en-US" i="1" dirty="0">
                <a:effectLst/>
                <a:highlight>
                  <a:srgbClr val="00FF00"/>
                </a:highlight>
                <a:latin typeface="Times New Roman" panose="02020603050405020304" pitchFamily="18" charset="0"/>
                <a:cs typeface="Times New Roman" panose="02020603050405020304" pitchFamily="18" charset="0"/>
              </a:rPr>
              <a:t>TREM2</a:t>
            </a:r>
            <a:r>
              <a:rPr lang="en-US" dirty="0">
                <a:effectLst/>
                <a:highlight>
                  <a:srgbClr val="00FF00"/>
                </a:highlight>
                <a:latin typeface="Times New Roman" panose="02020603050405020304" pitchFamily="18" charset="0"/>
                <a:cs typeface="Times New Roman" panose="02020603050405020304" pitchFamily="18" charset="0"/>
              </a:rPr>
              <a:t> expression.</a:t>
            </a:r>
          </a:p>
          <a:p>
            <a:r>
              <a:rPr lang="en-US" dirty="0">
                <a:effectLst/>
                <a:highlight>
                  <a:srgbClr val="00FF00"/>
                </a:highlight>
                <a:latin typeface="Times New Roman" panose="02020603050405020304" pitchFamily="18" charset="0"/>
                <a:cs typeface="Times New Roman" panose="02020603050405020304" pitchFamily="18" charset="0"/>
              </a:rPr>
              <a:t>Our study suggests that microglial YY1 could be targeted to</a:t>
            </a:r>
          </a:p>
          <a:p>
            <a:r>
              <a:rPr lang="en-US" dirty="0">
                <a:effectLst/>
                <a:highlight>
                  <a:srgbClr val="00FF00"/>
                </a:highlight>
                <a:latin typeface="Times New Roman" panose="02020603050405020304" pitchFamily="18" charset="0"/>
                <a:cs typeface="Times New Roman" panose="02020603050405020304" pitchFamily="18" charset="0"/>
              </a:rPr>
              <a:t>maintain </a:t>
            </a:r>
            <a:r>
              <a:rPr lang="en-US" i="1" dirty="0">
                <a:effectLst/>
                <a:highlight>
                  <a:srgbClr val="00FF00"/>
                </a:highlight>
                <a:latin typeface="Times New Roman" panose="02020603050405020304" pitchFamily="18" charset="0"/>
                <a:cs typeface="Times New Roman" panose="02020603050405020304" pitchFamily="18" charset="0"/>
              </a:rPr>
              <a:t>TREM2 </a:t>
            </a:r>
            <a:r>
              <a:rPr lang="en-US" dirty="0">
                <a:effectLst/>
                <a:highlight>
                  <a:srgbClr val="00FF00"/>
                </a:highlight>
                <a:latin typeface="Times New Roman" panose="02020603050405020304" pitchFamily="18" charset="0"/>
                <a:cs typeface="Times New Roman" panose="02020603050405020304" pitchFamily="18" charset="0"/>
              </a:rPr>
              <a:t>expression for AD prevention and therapy</a:t>
            </a:r>
            <a:r>
              <a:rPr lang="en-US" dirty="0">
                <a:solidFill>
                  <a:schemeClr val="bg2">
                    <a:lumMod val="75000"/>
                  </a:schemeClr>
                </a:solidFill>
                <a:effectLst/>
                <a:highlight>
                  <a:srgbClr val="00FF00"/>
                </a:highlight>
                <a:latin typeface="Times New Roman" panose="02020603050405020304" pitchFamily="18" charset="0"/>
                <a:cs typeface="Times New Roman" panose="02020603050405020304" pitchFamily="18" charset="0"/>
              </a:rPr>
              <a:t>.</a:t>
            </a:r>
          </a:p>
        </p:txBody>
      </p:sp>
      <p:sp>
        <p:nvSpPr>
          <p:cNvPr id="2" name="TextBox 1">
            <a:extLst>
              <a:ext uri="{FF2B5EF4-FFF2-40B4-BE49-F238E27FC236}">
                <a16:creationId xmlns:a16="http://schemas.microsoft.com/office/drawing/2014/main" id="{B6714517-071E-EF71-C649-2398EC9F6CEC}"/>
              </a:ext>
            </a:extLst>
          </p:cNvPr>
          <p:cNvSpPr txBox="1"/>
          <p:nvPr/>
        </p:nvSpPr>
        <p:spPr>
          <a:xfrm>
            <a:off x="736242" y="817418"/>
            <a:ext cx="2893741" cy="584775"/>
          </a:xfrm>
          <a:prstGeom prst="rect">
            <a:avLst/>
          </a:prstGeom>
          <a:noFill/>
        </p:spPr>
        <p:txBody>
          <a:bodyPr wrap="none" rtlCol="0">
            <a:spAutoFit/>
          </a:bodyPr>
          <a:lstStyle/>
          <a:p>
            <a:r>
              <a:rPr lang="en-US" sz="3200" dirty="0"/>
              <a:t>Background info</a:t>
            </a:r>
          </a:p>
        </p:txBody>
      </p:sp>
      <p:sp>
        <p:nvSpPr>
          <p:cNvPr id="4" name="TextBox 3">
            <a:extLst>
              <a:ext uri="{FF2B5EF4-FFF2-40B4-BE49-F238E27FC236}">
                <a16:creationId xmlns:a16="http://schemas.microsoft.com/office/drawing/2014/main" id="{C709AC8D-30CB-240D-B1A4-CC098BF4634C}"/>
              </a:ext>
            </a:extLst>
          </p:cNvPr>
          <p:cNvSpPr txBox="1"/>
          <p:nvPr/>
        </p:nvSpPr>
        <p:spPr>
          <a:xfrm>
            <a:off x="439601" y="1704110"/>
            <a:ext cx="3487022" cy="954107"/>
          </a:xfrm>
          <a:prstGeom prst="rect">
            <a:avLst/>
          </a:prstGeom>
          <a:noFill/>
        </p:spPr>
        <p:txBody>
          <a:bodyPr wrap="square" rtlCol="0">
            <a:spAutoFit/>
          </a:bodyPr>
          <a:lstStyle/>
          <a:p>
            <a:r>
              <a:rPr lang="en-US" sz="2800" dirty="0"/>
              <a:t>The Question, or what is not known yet</a:t>
            </a:r>
          </a:p>
        </p:txBody>
      </p:sp>
      <p:sp>
        <p:nvSpPr>
          <p:cNvPr id="5" name="TextBox 4">
            <a:extLst>
              <a:ext uri="{FF2B5EF4-FFF2-40B4-BE49-F238E27FC236}">
                <a16:creationId xmlns:a16="http://schemas.microsoft.com/office/drawing/2014/main" id="{98F7275A-8F4B-7DE3-AB36-98E230642A91}"/>
              </a:ext>
            </a:extLst>
          </p:cNvPr>
          <p:cNvSpPr txBox="1"/>
          <p:nvPr/>
        </p:nvSpPr>
        <p:spPr>
          <a:xfrm>
            <a:off x="9933677" y="2107150"/>
            <a:ext cx="1684500" cy="584775"/>
          </a:xfrm>
          <a:prstGeom prst="rect">
            <a:avLst/>
          </a:prstGeom>
          <a:noFill/>
        </p:spPr>
        <p:txBody>
          <a:bodyPr wrap="none" rtlCol="0">
            <a:spAutoFit/>
          </a:bodyPr>
          <a:lstStyle/>
          <a:p>
            <a:r>
              <a:rPr lang="en-US" sz="3200" dirty="0"/>
              <a:t>Methods</a:t>
            </a:r>
          </a:p>
        </p:txBody>
      </p:sp>
      <p:sp>
        <p:nvSpPr>
          <p:cNvPr id="6" name="TextBox 5">
            <a:extLst>
              <a:ext uri="{FF2B5EF4-FFF2-40B4-BE49-F238E27FC236}">
                <a16:creationId xmlns:a16="http://schemas.microsoft.com/office/drawing/2014/main" id="{EF1B85F0-764B-129D-EC9F-862DDBD8BB95}"/>
              </a:ext>
            </a:extLst>
          </p:cNvPr>
          <p:cNvSpPr txBox="1"/>
          <p:nvPr/>
        </p:nvSpPr>
        <p:spPr>
          <a:xfrm>
            <a:off x="1332763" y="3615009"/>
            <a:ext cx="1373261" cy="584775"/>
          </a:xfrm>
          <a:prstGeom prst="rect">
            <a:avLst/>
          </a:prstGeom>
          <a:noFill/>
        </p:spPr>
        <p:txBody>
          <a:bodyPr wrap="none" rtlCol="0">
            <a:spAutoFit/>
          </a:bodyPr>
          <a:lstStyle/>
          <a:p>
            <a:r>
              <a:rPr lang="en-US" sz="3200" dirty="0"/>
              <a:t>Results</a:t>
            </a:r>
          </a:p>
        </p:txBody>
      </p:sp>
      <p:sp>
        <p:nvSpPr>
          <p:cNvPr id="7" name="TextBox 6">
            <a:extLst>
              <a:ext uri="{FF2B5EF4-FFF2-40B4-BE49-F238E27FC236}">
                <a16:creationId xmlns:a16="http://schemas.microsoft.com/office/drawing/2014/main" id="{BFD1D373-48EB-9FAC-4878-11C718C2327C}"/>
              </a:ext>
            </a:extLst>
          </p:cNvPr>
          <p:cNvSpPr txBox="1"/>
          <p:nvPr/>
        </p:nvSpPr>
        <p:spPr>
          <a:xfrm>
            <a:off x="847078" y="5167937"/>
            <a:ext cx="2893741" cy="1077218"/>
          </a:xfrm>
          <a:prstGeom prst="rect">
            <a:avLst/>
          </a:prstGeom>
          <a:noFill/>
        </p:spPr>
        <p:txBody>
          <a:bodyPr wrap="square" rtlCol="0">
            <a:spAutoFit/>
          </a:bodyPr>
          <a:lstStyle/>
          <a:p>
            <a:r>
              <a:rPr lang="en-US" sz="3200" dirty="0"/>
              <a:t>Conclusions and implications</a:t>
            </a:r>
          </a:p>
        </p:txBody>
      </p:sp>
    </p:spTree>
    <p:extLst>
      <p:ext uri="{BB962C8B-B14F-4D97-AF65-F5344CB8AC3E}">
        <p14:creationId xmlns:p14="http://schemas.microsoft.com/office/powerpoint/2010/main" val="3810282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526872-F752-2F2B-919A-4AF62FDA5F96}"/>
              </a:ext>
            </a:extLst>
          </p:cNvPr>
          <p:cNvSpPr txBox="1"/>
          <p:nvPr/>
        </p:nvSpPr>
        <p:spPr>
          <a:xfrm>
            <a:off x="456871" y="397701"/>
            <a:ext cx="8842229" cy="2554545"/>
          </a:xfrm>
          <a:prstGeom prst="rect">
            <a:avLst/>
          </a:prstGeom>
          <a:noFill/>
        </p:spPr>
        <p:txBody>
          <a:bodyPr wrap="none" rtlCol="0">
            <a:spAutoFit/>
          </a:bodyPr>
          <a:lstStyle/>
          <a:p>
            <a:r>
              <a:rPr lang="en-US" sz="4000" dirty="0"/>
              <a:t>Introduction</a:t>
            </a:r>
          </a:p>
          <a:p>
            <a:pPr marL="571500" indent="-571500">
              <a:buFont typeface="Arial" panose="020B0604020202020204" pitchFamily="34" charset="0"/>
              <a:buChar char="•"/>
            </a:pPr>
            <a:r>
              <a:rPr lang="en-US" sz="4000" dirty="0"/>
              <a:t>Remember this is a persuasive essay</a:t>
            </a:r>
          </a:p>
          <a:p>
            <a:pPr marL="571500" indent="-571500">
              <a:buFont typeface="Arial" panose="020B0604020202020204" pitchFamily="34" charset="0"/>
              <a:buChar char="•"/>
            </a:pPr>
            <a:r>
              <a:rPr lang="en-US" sz="4000" dirty="0"/>
              <a:t>Will provide background </a:t>
            </a:r>
          </a:p>
          <a:p>
            <a:pPr marL="571500" indent="-571500">
              <a:buFont typeface="Arial" panose="020B0604020202020204" pitchFamily="34" charset="0"/>
              <a:buChar char="•"/>
            </a:pPr>
            <a:r>
              <a:rPr lang="en-US" sz="4000" dirty="0"/>
              <a:t>Knowledge of area to this point in time</a:t>
            </a:r>
          </a:p>
        </p:txBody>
      </p:sp>
      <p:sp>
        <p:nvSpPr>
          <p:cNvPr id="3" name="Triangle 2">
            <a:extLst>
              <a:ext uri="{FF2B5EF4-FFF2-40B4-BE49-F238E27FC236}">
                <a16:creationId xmlns:a16="http://schemas.microsoft.com/office/drawing/2014/main" id="{FB1083E2-EB57-CD09-FA73-19A169961771}"/>
              </a:ext>
            </a:extLst>
          </p:cNvPr>
          <p:cNvSpPr/>
          <p:nvPr/>
        </p:nvSpPr>
        <p:spPr>
          <a:xfrm flipV="1">
            <a:off x="2233246" y="3552092"/>
            <a:ext cx="4009292" cy="2954216"/>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E1EB868-CA4B-1E0A-FBCE-FFBCCD66D544}"/>
              </a:ext>
            </a:extLst>
          </p:cNvPr>
          <p:cNvSpPr txBox="1"/>
          <p:nvPr/>
        </p:nvSpPr>
        <p:spPr>
          <a:xfrm>
            <a:off x="6910754" y="3490732"/>
            <a:ext cx="2388346" cy="461665"/>
          </a:xfrm>
          <a:prstGeom prst="rect">
            <a:avLst/>
          </a:prstGeom>
          <a:noFill/>
        </p:spPr>
        <p:txBody>
          <a:bodyPr wrap="none" rtlCol="0">
            <a:spAutoFit/>
          </a:bodyPr>
          <a:lstStyle/>
          <a:p>
            <a:r>
              <a:rPr lang="en-US" sz="2400" dirty="0"/>
              <a:t>Broad statements</a:t>
            </a:r>
          </a:p>
        </p:txBody>
      </p:sp>
      <p:sp>
        <p:nvSpPr>
          <p:cNvPr id="5" name="TextBox 4">
            <a:extLst>
              <a:ext uri="{FF2B5EF4-FFF2-40B4-BE49-F238E27FC236}">
                <a16:creationId xmlns:a16="http://schemas.microsoft.com/office/drawing/2014/main" id="{89E4BDC7-02A4-89BE-27D4-C2BE564CB28D}"/>
              </a:ext>
            </a:extLst>
          </p:cNvPr>
          <p:cNvSpPr txBox="1"/>
          <p:nvPr/>
        </p:nvSpPr>
        <p:spPr>
          <a:xfrm>
            <a:off x="6096000" y="4567535"/>
            <a:ext cx="2757614" cy="461665"/>
          </a:xfrm>
          <a:prstGeom prst="rect">
            <a:avLst/>
          </a:prstGeom>
          <a:noFill/>
        </p:spPr>
        <p:txBody>
          <a:bodyPr wrap="none" rtlCol="0">
            <a:spAutoFit/>
          </a:bodyPr>
          <a:lstStyle/>
          <a:p>
            <a:r>
              <a:rPr lang="en-US" sz="2400" dirty="0"/>
              <a:t>More specific details</a:t>
            </a:r>
          </a:p>
        </p:txBody>
      </p:sp>
      <p:sp>
        <p:nvSpPr>
          <p:cNvPr id="6" name="TextBox 5">
            <a:extLst>
              <a:ext uri="{FF2B5EF4-FFF2-40B4-BE49-F238E27FC236}">
                <a16:creationId xmlns:a16="http://schemas.microsoft.com/office/drawing/2014/main" id="{AEAEA1E8-2EE1-B3D0-7EFC-5383F5342268}"/>
              </a:ext>
            </a:extLst>
          </p:cNvPr>
          <p:cNvSpPr txBox="1"/>
          <p:nvPr/>
        </p:nvSpPr>
        <p:spPr>
          <a:xfrm>
            <a:off x="4930809" y="5998634"/>
            <a:ext cx="3840539" cy="461665"/>
          </a:xfrm>
          <a:prstGeom prst="rect">
            <a:avLst/>
          </a:prstGeom>
          <a:noFill/>
        </p:spPr>
        <p:txBody>
          <a:bodyPr wrap="none" rtlCol="0">
            <a:spAutoFit/>
          </a:bodyPr>
          <a:lstStyle/>
          <a:p>
            <a:r>
              <a:rPr lang="en-US" sz="2400" dirty="0"/>
              <a:t>Specific question being asked</a:t>
            </a:r>
          </a:p>
        </p:txBody>
      </p:sp>
    </p:spTree>
    <p:extLst>
      <p:ext uri="{BB962C8B-B14F-4D97-AF65-F5344CB8AC3E}">
        <p14:creationId xmlns:p14="http://schemas.microsoft.com/office/powerpoint/2010/main" val="845962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tanding in front of a house&#10;&#10;Description automatically generated with medium confidence">
            <a:extLst>
              <a:ext uri="{FF2B5EF4-FFF2-40B4-BE49-F238E27FC236}">
                <a16:creationId xmlns:a16="http://schemas.microsoft.com/office/drawing/2014/main" id="{2964CF59-24E1-A60F-6831-E6D6D603BAE0}"/>
              </a:ext>
            </a:extLst>
          </p:cNvPr>
          <p:cNvPicPr>
            <a:picLocks noChangeAspect="1"/>
          </p:cNvPicPr>
          <p:nvPr/>
        </p:nvPicPr>
        <p:blipFill>
          <a:blip r:embed="rId2"/>
          <a:stretch>
            <a:fillRect/>
          </a:stretch>
        </p:blipFill>
        <p:spPr>
          <a:xfrm>
            <a:off x="1981200" y="514350"/>
            <a:ext cx="7772400" cy="5829300"/>
          </a:xfrm>
          <a:prstGeom prst="rect">
            <a:avLst/>
          </a:prstGeom>
        </p:spPr>
      </p:pic>
    </p:spTree>
    <p:extLst>
      <p:ext uri="{BB962C8B-B14F-4D97-AF65-F5344CB8AC3E}">
        <p14:creationId xmlns:p14="http://schemas.microsoft.com/office/powerpoint/2010/main" val="1428914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49A5F28-2090-EC9D-0592-951A86F283C4}"/>
              </a:ext>
            </a:extLst>
          </p:cNvPr>
          <p:cNvSpPr txBox="1"/>
          <p:nvPr/>
        </p:nvSpPr>
        <p:spPr>
          <a:xfrm>
            <a:off x="1601450" y="3876832"/>
            <a:ext cx="4203606" cy="2862322"/>
          </a:xfrm>
          <a:prstGeom prst="rect">
            <a:avLst/>
          </a:prstGeom>
          <a:noFill/>
        </p:spPr>
        <p:txBody>
          <a:bodyPr wrap="square">
            <a:spAutoFit/>
          </a:bodyPr>
          <a:lstStyle/>
          <a:p>
            <a:r>
              <a:rPr lang="en-US" sz="1200" dirty="0">
                <a:effectLst/>
                <a:highlight>
                  <a:srgbClr val="FFFF00"/>
                </a:highlight>
                <a:latin typeface="Times New Roman" panose="02020603050405020304" pitchFamily="18" charset="0"/>
                <a:cs typeface="Times New Roman" panose="02020603050405020304" pitchFamily="18" charset="0"/>
              </a:rPr>
              <a:t>Alzheimer’s disease (AD</a:t>
            </a:r>
            <a:r>
              <a:rPr lang="en-US" sz="1200" dirty="0">
                <a:effectLst/>
                <a:latin typeface="Times New Roman" panose="02020603050405020304" pitchFamily="18" charset="0"/>
                <a:cs typeface="Times New Roman" panose="02020603050405020304" pitchFamily="18" charset="0"/>
              </a:rPr>
              <a:t>) is the most common </a:t>
            </a:r>
            <a:r>
              <a:rPr lang="en-US" sz="1200" dirty="0" err="1">
                <a:effectLst/>
                <a:latin typeface="Times New Roman" panose="02020603050405020304" pitchFamily="18" charset="0"/>
                <a:cs typeface="Times New Roman" panose="02020603050405020304" pitchFamily="18" charset="0"/>
              </a:rPr>
              <a:t>neurode</a:t>
            </a:r>
            <a:r>
              <a:rPr lang="en-US" sz="1200" dirty="0">
                <a:effectLst/>
                <a:latin typeface="Times New Roman" panose="02020603050405020304" pitchFamily="18" charset="0"/>
                <a:cs typeface="Times New Roman" panose="02020603050405020304" pitchFamily="18" charset="0"/>
              </a:rPr>
              <a:t>-</a:t>
            </a:r>
          </a:p>
          <a:p>
            <a:r>
              <a:rPr lang="en-US" sz="1200" dirty="0">
                <a:effectLst/>
                <a:latin typeface="Times New Roman" panose="02020603050405020304" pitchFamily="18" charset="0"/>
                <a:cs typeface="Times New Roman" panose="02020603050405020304" pitchFamily="18" charset="0"/>
              </a:rPr>
              <a:t>generative disease leading to dementia in the elderly. The</a:t>
            </a:r>
          </a:p>
          <a:p>
            <a:r>
              <a:rPr lang="en-US" sz="1200" dirty="0">
                <a:effectLst/>
                <a:latin typeface="Times New Roman" panose="02020603050405020304" pitchFamily="18" charset="0"/>
                <a:cs typeface="Times New Roman" panose="02020603050405020304" pitchFamily="18" charset="0"/>
              </a:rPr>
              <a:t>extracellular </a:t>
            </a:r>
            <a:r>
              <a:rPr lang="en-US" sz="1200" dirty="0" err="1">
                <a:effectLst/>
                <a:latin typeface="Times New Roman" panose="02020603050405020304" pitchFamily="18" charset="0"/>
                <a:cs typeface="Times New Roman" panose="02020603050405020304" pitchFamily="18" charset="0"/>
              </a:rPr>
              <a:t>neuritic</a:t>
            </a:r>
            <a:r>
              <a:rPr lang="en-US" sz="1200" dirty="0">
                <a:effectLst/>
                <a:latin typeface="Times New Roman" panose="02020603050405020304" pitchFamily="18" charset="0"/>
                <a:cs typeface="Times New Roman" panose="02020603050405020304" pitchFamily="18" charset="0"/>
              </a:rPr>
              <a:t> plaque with the amyloid protein (A</a:t>
            </a:r>
            <a:r>
              <a:rPr lang="el-GR" sz="1200" dirty="0">
                <a:effectLst/>
                <a:latin typeface="Times New Roman" panose="02020603050405020304" pitchFamily="18" charset="0"/>
                <a:cs typeface="Times New Roman" panose="02020603050405020304" pitchFamily="18" charset="0"/>
              </a:rPr>
              <a:t>β) </a:t>
            </a:r>
            <a:r>
              <a:rPr lang="en-US" sz="1200" dirty="0">
                <a:effectLst/>
                <a:latin typeface="Times New Roman" panose="02020603050405020304" pitchFamily="18" charset="0"/>
                <a:cs typeface="Times New Roman" panose="02020603050405020304" pitchFamily="18" charset="0"/>
              </a:rPr>
              <a:t>as</a:t>
            </a:r>
          </a:p>
          <a:p>
            <a:r>
              <a:rPr lang="en-US" sz="1200" dirty="0">
                <a:effectLst/>
                <a:latin typeface="Times New Roman" panose="02020603050405020304" pitchFamily="18" charset="0"/>
                <a:cs typeface="Times New Roman" panose="02020603050405020304" pitchFamily="18" charset="0"/>
              </a:rPr>
              <a:t>the major component and intracellular fibrillary tangle</a:t>
            </a:r>
          </a:p>
          <a:p>
            <a:r>
              <a:rPr lang="en-US" sz="1200" dirty="0">
                <a:effectLst/>
                <a:latin typeface="Times New Roman" panose="02020603050405020304" pitchFamily="18" charset="0"/>
                <a:cs typeface="Times New Roman" panose="02020603050405020304" pitchFamily="18" charset="0"/>
              </a:rPr>
              <a:t>formed by the aggregation of hyperphosphorylated tau protein</a:t>
            </a:r>
          </a:p>
          <a:p>
            <a:r>
              <a:rPr lang="en-US" sz="1200" dirty="0">
                <a:effectLst/>
                <a:latin typeface="Times New Roman" panose="02020603050405020304" pitchFamily="18" charset="0"/>
                <a:cs typeface="Times New Roman" panose="02020603050405020304" pitchFamily="18" charset="0"/>
              </a:rPr>
              <a:t>are the characteristic </a:t>
            </a:r>
            <a:r>
              <a:rPr lang="en-US" sz="1200" dirty="0" err="1">
                <a:effectLst/>
                <a:latin typeface="Times New Roman" panose="02020603050405020304" pitchFamily="18" charset="0"/>
                <a:cs typeface="Times New Roman" panose="02020603050405020304" pitchFamily="18" charset="0"/>
              </a:rPr>
              <a:t>neuropathologies</a:t>
            </a:r>
            <a:r>
              <a:rPr lang="en-US" sz="1200" dirty="0">
                <a:effectLst/>
                <a:latin typeface="Times New Roman" panose="02020603050405020304" pitchFamily="18" charset="0"/>
                <a:cs typeface="Times New Roman" panose="02020603050405020304" pitchFamily="18" charset="0"/>
              </a:rPr>
              <a:t> of </a:t>
            </a:r>
            <a:r>
              <a:rPr lang="en-US" sz="1200" dirty="0">
                <a:effectLst/>
                <a:highlight>
                  <a:srgbClr val="FFFF00"/>
                </a:highlight>
                <a:latin typeface="Times New Roman" panose="02020603050405020304" pitchFamily="18" charset="0"/>
                <a:cs typeface="Times New Roman" panose="02020603050405020304" pitchFamily="18" charset="0"/>
              </a:rPr>
              <a:t>AD</a:t>
            </a:r>
            <a:r>
              <a:rPr lang="en-US" sz="1200" dirty="0">
                <a:effectLst/>
                <a:latin typeface="Times New Roman" panose="02020603050405020304" pitchFamily="18" charset="0"/>
                <a:cs typeface="Times New Roman" panose="02020603050405020304" pitchFamily="18" charset="0"/>
              </a:rPr>
              <a:t> (</a:t>
            </a:r>
            <a:r>
              <a:rPr lang="en-US" sz="1200" dirty="0">
                <a:solidFill>
                  <a:srgbClr val="2197D2"/>
                </a:solidFill>
                <a:effectLst/>
                <a:latin typeface="Times New Roman" panose="02020603050405020304" pitchFamily="18" charset="0"/>
                <a:cs typeface="Times New Roman" panose="02020603050405020304" pitchFamily="18" charset="0"/>
              </a:rPr>
              <a:t>1</a:t>
            </a:r>
            <a:r>
              <a:rPr lang="en-US" sz="1200" dirty="0">
                <a:effectLst/>
                <a:latin typeface="Times New Roman" panose="02020603050405020304" pitchFamily="18" charset="0"/>
                <a:cs typeface="Times New Roman" panose="02020603050405020304" pitchFamily="18" charset="0"/>
              </a:rPr>
              <a:t>). While</a:t>
            </a:r>
          </a:p>
          <a:p>
            <a:r>
              <a:rPr lang="en-US" sz="1200" dirty="0">
                <a:effectLst/>
                <a:latin typeface="Times New Roman" panose="02020603050405020304" pitchFamily="18" charset="0"/>
                <a:cs typeface="Times New Roman" panose="02020603050405020304" pitchFamily="18" charset="0"/>
              </a:rPr>
              <a:t>how </a:t>
            </a:r>
            <a:r>
              <a:rPr lang="en-US" sz="1200" dirty="0" err="1">
                <a:effectLst/>
                <a:latin typeface="Times New Roman" panose="02020603050405020304" pitchFamily="18" charset="0"/>
                <a:cs typeface="Times New Roman" panose="02020603050405020304" pitchFamily="18" charset="0"/>
              </a:rPr>
              <a:t>neuritic</a:t>
            </a:r>
            <a:r>
              <a:rPr lang="en-US" sz="1200" dirty="0">
                <a:effectLst/>
                <a:latin typeface="Times New Roman" panose="02020603050405020304" pitchFamily="18" charset="0"/>
                <a:cs typeface="Times New Roman" panose="02020603050405020304" pitchFamily="18" charset="0"/>
              </a:rPr>
              <a:t> plaque and fibrillary tangle deposit in the brain</a:t>
            </a:r>
          </a:p>
          <a:p>
            <a:r>
              <a:rPr lang="en-US" sz="1200" dirty="0">
                <a:effectLst/>
                <a:latin typeface="Times New Roman" panose="02020603050405020304" pitchFamily="18" charset="0"/>
                <a:cs typeface="Times New Roman" panose="02020603050405020304" pitchFamily="18" charset="0"/>
              </a:rPr>
              <a:t>of AD patients is not clear, impaired clearance of toxic</a:t>
            </a:r>
          </a:p>
          <a:p>
            <a:r>
              <a:rPr lang="en-US" sz="1200" dirty="0">
                <a:effectLst/>
                <a:latin typeface="Times New Roman" panose="02020603050405020304" pitchFamily="18" charset="0"/>
                <a:cs typeface="Times New Roman" panose="02020603050405020304" pitchFamily="18" charset="0"/>
              </a:rPr>
              <a:t>components by the innate immune cells could contribute to</a:t>
            </a:r>
          </a:p>
          <a:p>
            <a:r>
              <a:rPr lang="en-US" sz="1200" dirty="0">
                <a:effectLst/>
                <a:latin typeface="Times New Roman" panose="02020603050405020304" pitchFamily="18" charset="0"/>
                <a:cs typeface="Times New Roman" panose="02020603050405020304" pitchFamily="18" charset="0"/>
              </a:rPr>
              <a:t>the pathology (</a:t>
            </a:r>
            <a:r>
              <a:rPr lang="en-US" sz="1200" dirty="0">
                <a:solidFill>
                  <a:srgbClr val="2197D2"/>
                </a:solidFill>
                <a:effectLst/>
                <a:latin typeface="Times New Roman" panose="02020603050405020304" pitchFamily="18" charset="0"/>
                <a:cs typeface="Times New Roman" panose="02020603050405020304" pitchFamily="18" charset="0"/>
              </a:rPr>
              <a:t>2</a:t>
            </a:r>
            <a:r>
              <a:rPr lang="en-US" sz="1200" dirty="0">
                <a:effectLst/>
                <a:latin typeface="Times New Roman" panose="02020603050405020304" pitchFamily="18" charset="0"/>
                <a:cs typeface="Times New Roman" panose="02020603050405020304" pitchFamily="18" charset="0"/>
              </a:rPr>
              <a:t>).</a:t>
            </a:r>
          </a:p>
          <a:p>
            <a:r>
              <a:rPr lang="en-US" sz="1200" dirty="0">
                <a:effectLst/>
                <a:highlight>
                  <a:srgbClr val="C0C0C0"/>
                </a:highlight>
                <a:latin typeface="Times New Roman" panose="02020603050405020304" pitchFamily="18" charset="0"/>
                <a:cs typeface="Times New Roman" panose="02020603050405020304" pitchFamily="18" charset="0"/>
              </a:rPr>
              <a:t>Triggering receptor expressed on myeloid cells (TREM2</a:t>
            </a:r>
            <a:r>
              <a:rPr lang="en-US" sz="1200" dirty="0">
                <a:effectLst/>
                <a:latin typeface="Times New Roman" panose="02020603050405020304" pitchFamily="18" charset="0"/>
                <a:cs typeface="Times New Roman" panose="02020603050405020304" pitchFamily="18" charset="0"/>
              </a:rPr>
              <a:t>) is</a:t>
            </a:r>
          </a:p>
          <a:p>
            <a:r>
              <a:rPr lang="en-US" sz="1200" dirty="0">
                <a:effectLst/>
                <a:latin typeface="Times New Roman" panose="02020603050405020304" pitchFamily="18" charset="0"/>
                <a:cs typeface="Times New Roman" panose="02020603050405020304" pitchFamily="18" charset="0"/>
              </a:rPr>
              <a:t>a type I transmembrane receptor mainly expressed in myeloid</a:t>
            </a:r>
          </a:p>
          <a:p>
            <a:r>
              <a:rPr lang="en-US" sz="1200" dirty="0">
                <a:effectLst/>
                <a:latin typeface="Times New Roman" panose="02020603050405020304" pitchFamily="18" charset="0"/>
                <a:cs typeface="Times New Roman" panose="02020603050405020304" pitchFamily="18" charset="0"/>
              </a:rPr>
              <a:t>lineage including microglia in the brain. Upon its binding with</a:t>
            </a:r>
          </a:p>
          <a:p>
            <a:r>
              <a:rPr lang="en-US" sz="1200" dirty="0">
                <a:effectLst/>
                <a:latin typeface="Times New Roman" panose="02020603050405020304" pitchFamily="18" charset="0"/>
                <a:cs typeface="Times New Roman" panose="02020603050405020304" pitchFamily="18" charset="0"/>
              </a:rPr>
              <a:t>extracellular ligands on the plasma membrane, </a:t>
            </a:r>
            <a:r>
              <a:rPr lang="en-US" sz="1200" dirty="0">
                <a:effectLst/>
                <a:highlight>
                  <a:srgbClr val="C0C0C0"/>
                </a:highlight>
                <a:latin typeface="Times New Roman" panose="02020603050405020304" pitchFamily="18" charset="0"/>
                <a:cs typeface="Times New Roman" panose="02020603050405020304" pitchFamily="18" charset="0"/>
              </a:rPr>
              <a:t>TREM2</a:t>
            </a:r>
            <a:r>
              <a:rPr lang="en-US" sz="1200" dirty="0">
                <a:effectLst/>
                <a:latin typeface="Times New Roman" panose="02020603050405020304" pitchFamily="18" charset="0"/>
                <a:cs typeface="Times New Roman" panose="02020603050405020304" pitchFamily="18" charset="0"/>
              </a:rPr>
              <a:t> initiates</a:t>
            </a:r>
          </a:p>
          <a:p>
            <a:r>
              <a:rPr lang="en-US" sz="1200" dirty="0">
                <a:effectLst/>
                <a:latin typeface="Times New Roman" panose="02020603050405020304" pitchFamily="18" charset="0"/>
                <a:cs typeface="Times New Roman" panose="02020603050405020304" pitchFamily="18" charset="0"/>
              </a:rPr>
              <a:t>downstream signaling cascades through its cytoplasmic</a:t>
            </a:r>
          </a:p>
        </p:txBody>
      </p:sp>
      <p:sp>
        <p:nvSpPr>
          <p:cNvPr id="7" name="TextBox 6">
            <a:extLst>
              <a:ext uri="{FF2B5EF4-FFF2-40B4-BE49-F238E27FC236}">
                <a16:creationId xmlns:a16="http://schemas.microsoft.com/office/drawing/2014/main" id="{FF1FF6D3-DD8A-7E72-B90D-C1C84308335A}"/>
              </a:ext>
            </a:extLst>
          </p:cNvPr>
          <p:cNvSpPr txBox="1"/>
          <p:nvPr/>
        </p:nvSpPr>
        <p:spPr>
          <a:xfrm>
            <a:off x="5949278" y="302359"/>
            <a:ext cx="4932218" cy="6555641"/>
          </a:xfrm>
          <a:prstGeom prst="rect">
            <a:avLst/>
          </a:prstGeom>
          <a:noFill/>
        </p:spPr>
        <p:txBody>
          <a:bodyPr wrap="square">
            <a:spAutoFit/>
          </a:bodyPr>
          <a:lstStyle/>
          <a:p>
            <a:r>
              <a:rPr lang="en-US" sz="1200" dirty="0">
                <a:effectLst/>
                <a:latin typeface="Times New Roman" panose="02020603050405020304" pitchFamily="18" charset="0"/>
                <a:cs typeface="Times New Roman" panose="02020603050405020304" pitchFamily="18" charset="0"/>
              </a:rPr>
              <a:t>binding protein TYROBP (or DAP12) and is as such involved</a:t>
            </a:r>
          </a:p>
          <a:p>
            <a:r>
              <a:rPr lang="en-US" sz="1200" dirty="0">
                <a:effectLst/>
                <a:latin typeface="Times New Roman" panose="02020603050405020304" pitchFamily="18" charset="0"/>
                <a:cs typeface="Times New Roman" panose="02020603050405020304" pitchFamily="18" charset="0"/>
              </a:rPr>
              <a:t>in a variety of cellular functions (</a:t>
            </a:r>
            <a:r>
              <a:rPr lang="en-US" sz="1200" dirty="0">
                <a:solidFill>
                  <a:srgbClr val="2197D2"/>
                </a:solidFill>
                <a:effectLst/>
                <a:latin typeface="Times New Roman" panose="02020603050405020304" pitchFamily="18" charset="0"/>
                <a:cs typeface="Times New Roman" panose="02020603050405020304" pitchFamily="18" charset="0"/>
              </a:rPr>
              <a:t>3</a:t>
            </a:r>
            <a:r>
              <a:rPr lang="en-US" sz="1200" dirty="0">
                <a:effectLst/>
                <a:latin typeface="Times New Roman" panose="02020603050405020304" pitchFamily="18" charset="0"/>
                <a:cs typeface="Times New Roman" panose="02020603050405020304" pitchFamily="18" charset="0"/>
              </a:rPr>
              <a:t>, </a:t>
            </a:r>
            <a:r>
              <a:rPr lang="en-US" sz="1200" dirty="0">
                <a:solidFill>
                  <a:srgbClr val="2197D2"/>
                </a:solidFill>
                <a:effectLst/>
                <a:latin typeface="Times New Roman" panose="02020603050405020304" pitchFamily="18" charset="0"/>
                <a:cs typeface="Times New Roman" panose="02020603050405020304" pitchFamily="18" charset="0"/>
              </a:rPr>
              <a:t>4</a:t>
            </a:r>
            <a:r>
              <a:rPr lang="en-US" sz="1200" dirty="0">
                <a:effectLst/>
                <a:latin typeface="Times New Roman" panose="02020603050405020304" pitchFamily="18" charset="0"/>
                <a:cs typeface="Times New Roman" panose="02020603050405020304" pitchFamily="18" charset="0"/>
              </a:rPr>
              <a:t>). </a:t>
            </a:r>
            <a:r>
              <a:rPr lang="en-US" sz="1200" dirty="0">
                <a:effectLst/>
                <a:highlight>
                  <a:srgbClr val="C0C0C0"/>
                </a:highlight>
                <a:latin typeface="Times New Roman" panose="02020603050405020304" pitchFamily="18" charset="0"/>
                <a:cs typeface="Times New Roman" panose="02020603050405020304" pitchFamily="18" charset="0"/>
              </a:rPr>
              <a:t>TREM2</a:t>
            </a:r>
            <a:r>
              <a:rPr lang="en-US" sz="1200" dirty="0">
                <a:effectLst/>
                <a:latin typeface="Times New Roman" panose="02020603050405020304" pitchFamily="18" charset="0"/>
                <a:cs typeface="Times New Roman" panose="02020603050405020304" pitchFamily="18" charset="0"/>
              </a:rPr>
              <a:t> in microglia is</a:t>
            </a:r>
          </a:p>
          <a:p>
            <a:r>
              <a:rPr lang="en-US" sz="1200" dirty="0">
                <a:effectLst/>
                <a:latin typeface="Times New Roman" panose="02020603050405020304" pitchFamily="18" charset="0"/>
                <a:cs typeface="Times New Roman" panose="02020603050405020304" pitchFamily="18" charset="0"/>
              </a:rPr>
              <a:t>required for the regulation of immune responses and phagocytosis</a:t>
            </a:r>
          </a:p>
          <a:p>
            <a:r>
              <a:rPr lang="en-US" sz="1200" dirty="0">
                <a:effectLst/>
                <a:latin typeface="Times New Roman" panose="02020603050405020304" pitchFamily="18" charset="0"/>
                <a:cs typeface="Times New Roman" panose="02020603050405020304" pitchFamily="18" charset="0"/>
              </a:rPr>
              <a:t>that are closely related to </a:t>
            </a:r>
            <a:r>
              <a:rPr lang="en-US" sz="1200" dirty="0">
                <a:effectLst/>
                <a:highlight>
                  <a:srgbClr val="FFFF00"/>
                </a:highlight>
                <a:latin typeface="Times New Roman" panose="02020603050405020304" pitchFamily="18" charset="0"/>
                <a:cs typeface="Times New Roman" panose="02020603050405020304" pitchFamily="18" charset="0"/>
              </a:rPr>
              <a:t>AD</a:t>
            </a:r>
            <a:r>
              <a:rPr lang="en-US" sz="1200" dirty="0">
                <a:effectLst/>
                <a:latin typeface="Times New Roman" panose="02020603050405020304" pitchFamily="18" charset="0"/>
                <a:cs typeface="Times New Roman" panose="02020603050405020304" pitchFamily="18" charset="0"/>
              </a:rPr>
              <a:t> pathogenesis (</a:t>
            </a:r>
            <a:r>
              <a:rPr lang="en-US" sz="1200" dirty="0">
                <a:solidFill>
                  <a:srgbClr val="2197D2"/>
                </a:solidFill>
                <a:effectLst/>
                <a:latin typeface="Times New Roman" panose="02020603050405020304" pitchFamily="18" charset="0"/>
                <a:cs typeface="Times New Roman" panose="02020603050405020304" pitchFamily="18" charset="0"/>
              </a:rPr>
              <a:t>5–8</a:t>
            </a:r>
            <a:r>
              <a:rPr lang="en-US" sz="1200" dirty="0">
                <a:effectLst/>
                <a:latin typeface="Times New Roman" panose="02020603050405020304" pitchFamily="18" charset="0"/>
                <a:cs typeface="Times New Roman" panose="02020603050405020304" pitchFamily="18" charset="0"/>
              </a:rPr>
              <a:t>).</a:t>
            </a:r>
          </a:p>
          <a:p>
            <a:r>
              <a:rPr lang="en-US" sz="1200" dirty="0">
                <a:effectLst/>
                <a:latin typeface="Times New Roman" panose="02020603050405020304" pitchFamily="18" charset="0"/>
                <a:cs typeface="Times New Roman" panose="02020603050405020304" pitchFamily="18" charset="0"/>
              </a:rPr>
              <a:t>Case-control studies revealed several rare </a:t>
            </a:r>
            <a:r>
              <a:rPr lang="en-US" sz="1200" dirty="0">
                <a:effectLst/>
                <a:highlight>
                  <a:srgbClr val="C0C0C0"/>
                </a:highlight>
                <a:latin typeface="Times New Roman" panose="02020603050405020304" pitchFamily="18" charset="0"/>
                <a:cs typeface="Times New Roman" panose="02020603050405020304" pitchFamily="18" charset="0"/>
              </a:rPr>
              <a:t>mutations in</a:t>
            </a:r>
          </a:p>
          <a:p>
            <a:r>
              <a:rPr lang="en-US" sz="1200" dirty="0">
                <a:effectLst/>
                <a:highlight>
                  <a:srgbClr val="C0C0C0"/>
                </a:highlight>
                <a:latin typeface="Times New Roman" panose="02020603050405020304" pitchFamily="18" charset="0"/>
                <a:cs typeface="Times New Roman" panose="02020603050405020304" pitchFamily="18" charset="0"/>
              </a:rPr>
              <a:t>TREM2 gene </a:t>
            </a:r>
            <a:r>
              <a:rPr lang="en-US" sz="1200" dirty="0">
                <a:effectLst/>
                <a:highlight>
                  <a:srgbClr val="FFFF00"/>
                </a:highlight>
                <a:latin typeface="Times New Roman" panose="02020603050405020304" pitchFamily="18" charset="0"/>
                <a:cs typeface="Times New Roman" panose="02020603050405020304" pitchFamily="18" charset="0"/>
              </a:rPr>
              <a:t>increase the risk of AD</a:t>
            </a:r>
            <a:r>
              <a:rPr lang="en-US" sz="1200" dirty="0">
                <a:effectLst/>
                <a:latin typeface="Times New Roman" panose="02020603050405020304" pitchFamily="18" charset="0"/>
                <a:cs typeface="Times New Roman" panose="02020603050405020304" pitchFamily="18" charset="0"/>
              </a:rPr>
              <a:t>. The carriers of the best</a:t>
            </a:r>
          </a:p>
          <a:p>
            <a:r>
              <a:rPr lang="en-US" sz="1200" dirty="0">
                <a:effectLst/>
                <a:latin typeface="Times New Roman" panose="02020603050405020304" pitchFamily="18" charset="0"/>
                <a:cs typeface="Times New Roman" panose="02020603050405020304" pitchFamily="18" charset="0"/>
              </a:rPr>
              <a:t>characterized p.Arg47His in TREM2 are 2.83 times more</a:t>
            </a:r>
          </a:p>
          <a:p>
            <a:r>
              <a:rPr lang="en-US" sz="1200" dirty="0">
                <a:effectLst/>
                <a:latin typeface="Times New Roman" panose="02020603050405020304" pitchFamily="18" charset="0"/>
                <a:cs typeface="Times New Roman" panose="02020603050405020304" pitchFamily="18" charset="0"/>
              </a:rPr>
              <a:t>prone to AD, although the association is only confirmed in</a:t>
            </a:r>
          </a:p>
          <a:p>
            <a:r>
              <a:rPr lang="en-US" sz="1200" dirty="0">
                <a:effectLst/>
                <a:latin typeface="Times New Roman" panose="02020603050405020304" pitchFamily="18" charset="0"/>
                <a:cs typeface="Times New Roman" panose="02020603050405020304" pitchFamily="18" charset="0"/>
              </a:rPr>
              <a:t>European population (</a:t>
            </a:r>
            <a:r>
              <a:rPr lang="en-US" sz="1200" dirty="0">
                <a:solidFill>
                  <a:srgbClr val="2197D2"/>
                </a:solidFill>
                <a:effectLst/>
                <a:latin typeface="Times New Roman" panose="02020603050405020304" pitchFamily="18" charset="0"/>
                <a:cs typeface="Times New Roman" panose="02020603050405020304" pitchFamily="18" charset="0"/>
              </a:rPr>
              <a:t>9</a:t>
            </a:r>
            <a:r>
              <a:rPr lang="en-US" sz="1200" dirty="0">
                <a:effectLst/>
                <a:latin typeface="Times New Roman" panose="02020603050405020304" pitchFamily="18" charset="0"/>
                <a:cs typeface="Times New Roman" panose="02020603050405020304" pitchFamily="18" charset="0"/>
              </a:rPr>
              <a:t>, </a:t>
            </a:r>
            <a:r>
              <a:rPr lang="en-US" sz="1200" dirty="0">
                <a:solidFill>
                  <a:srgbClr val="2197D2"/>
                </a:solidFill>
                <a:effectLst/>
                <a:latin typeface="Times New Roman" panose="02020603050405020304" pitchFamily="18" charset="0"/>
                <a:cs typeface="Times New Roman" panose="02020603050405020304" pitchFamily="18" charset="0"/>
              </a:rPr>
              <a:t>10</a:t>
            </a:r>
            <a:r>
              <a:rPr lang="en-US" sz="1200" dirty="0">
                <a:effectLst/>
                <a:latin typeface="Times New Roman" panose="02020603050405020304" pitchFamily="18" charset="0"/>
                <a:cs typeface="Times New Roman" panose="02020603050405020304" pitchFamily="18" charset="0"/>
              </a:rPr>
              <a:t>). Functional studies suggest that</a:t>
            </a:r>
          </a:p>
          <a:p>
            <a:r>
              <a:rPr lang="en-US" sz="1200" dirty="0">
                <a:effectLst/>
                <a:latin typeface="Times New Roman" panose="02020603050405020304" pitchFamily="18" charset="0"/>
                <a:cs typeface="Times New Roman" panose="02020603050405020304" pitchFamily="18" charset="0"/>
              </a:rPr>
              <a:t>these TREM2 gene variations cause loss-of-function of TREM2</a:t>
            </a:r>
          </a:p>
          <a:p>
            <a:r>
              <a:rPr lang="en-US" sz="1200" dirty="0">
                <a:effectLst/>
                <a:latin typeface="Times New Roman" panose="02020603050405020304" pitchFamily="18" charset="0"/>
                <a:cs typeface="Times New Roman" panose="02020603050405020304" pitchFamily="18" charset="0"/>
              </a:rPr>
              <a:t>protein, resulting in not only AD but also other disorders</a:t>
            </a:r>
          </a:p>
          <a:p>
            <a:r>
              <a:rPr lang="en-US" sz="1200" dirty="0">
                <a:effectLst/>
                <a:latin typeface="Times New Roman" panose="02020603050405020304" pitchFamily="18" charset="0"/>
                <a:cs typeface="Times New Roman" panose="02020603050405020304" pitchFamily="18" charset="0"/>
              </a:rPr>
              <a:t>(</a:t>
            </a:r>
            <a:r>
              <a:rPr lang="en-US" sz="1200" dirty="0">
                <a:solidFill>
                  <a:srgbClr val="2197D2"/>
                </a:solidFill>
                <a:effectLst/>
                <a:latin typeface="Times New Roman" panose="02020603050405020304" pitchFamily="18" charset="0"/>
                <a:cs typeface="Times New Roman" panose="02020603050405020304" pitchFamily="18" charset="0"/>
              </a:rPr>
              <a:t>11</a:t>
            </a:r>
            <a:r>
              <a:rPr lang="en-US" sz="1200" dirty="0">
                <a:effectLst/>
                <a:latin typeface="Times New Roman" panose="02020603050405020304" pitchFamily="18" charset="0"/>
                <a:cs typeface="Times New Roman" panose="02020603050405020304" pitchFamily="18" charset="0"/>
              </a:rPr>
              <a:t>, </a:t>
            </a:r>
            <a:r>
              <a:rPr lang="en-US" sz="1200" dirty="0">
                <a:solidFill>
                  <a:srgbClr val="2197D2"/>
                </a:solidFill>
                <a:effectLst/>
                <a:latin typeface="Times New Roman" panose="02020603050405020304" pitchFamily="18" charset="0"/>
                <a:cs typeface="Times New Roman" panose="02020603050405020304" pitchFamily="18" charset="0"/>
              </a:rPr>
              <a:t>12</a:t>
            </a:r>
            <a:r>
              <a:rPr lang="en-US" sz="1200" dirty="0">
                <a:effectLst/>
                <a:latin typeface="Times New Roman" panose="02020603050405020304" pitchFamily="18" charset="0"/>
                <a:cs typeface="Times New Roman" panose="02020603050405020304" pitchFamily="18" charset="0"/>
              </a:rPr>
              <a:t>). TREM2 can be cleaved by ADAM10 and ADAM17 in</a:t>
            </a:r>
          </a:p>
          <a:p>
            <a:r>
              <a:rPr lang="en-US" sz="1200" dirty="0">
                <a:effectLst/>
                <a:latin typeface="Times New Roman" panose="02020603050405020304" pitchFamily="18" charset="0"/>
                <a:cs typeface="Times New Roman" panose="02020603050405020304" pitchFamily="18" charset="0"/>
              </a:rPr>
              <a:t>the extracellular/intraluminal domain to release the C terminally</a:t>
            </a:r>
          </a:p>
          <a:p>
            <a:r>
              <a:rPr lang="en-US" sz="1200" dirty="0">
                <a:effectLst/>
                <a:latin typeface="Times New Roman" panose="02020603050405020304" pitchFamily="18" charset="0"/>
                <a:cs typeface="Times New Roman" panose="02020603050405020304" pitchFamily="18" charset="0"/>
              </a:rPr>
              <a:t>truncated soluble TREM2 (sTREM2) into the interstitial</a:t>
            </a:r>
          </a:p>
          <a:p>
            <a:r>
              <a:rPr lang="en-US" sz="1200" dirty="0">
                <a:effectLst/>
                <a:latin typeface="Times New Roman" panose="02020603050405020304" pitchFamily="18" charset="0"/>
                <a:cs typeface="Times New Roman" panose="02020603050405020304" pitchFamily="18" charset="0"/>
              </a:rPr>
              <a:t>or cerebrospinal fluid in the brain (</a:t>
            </a:r>
            <a:r>
              <a:rPr lang="en-US" sz="1200" dirty="0">
                <a:solidFill>
                  <a:srgbClr val="2197D2"/>
                </a:solidFill>
                <a:effectLst/>
                <a:latin typeface="Times New Roman" panose="02020603050405020304" pitchFamily="18" charset="0"/>
                <a:cs typeface="Times New Roman" panose="02020603050405020304" pitchFamily="18" charset="0"/>
              </a:rPr>
              <a:t>13</a:t>
            </a:r>
            <a:r>
              <a:rPr lang="en-US" sz="1200" dirty="0">
                <a:effectLst/>
                <a:latin typeface="Times New Roman" panose="02020603050405020304" pitchFamily="18" charset="0"/>
                <a:cs typeface="Times New Roman" panose="02020603050405020304" pitchFamily="18" charset="0"/>
              </a:rPr>
              <a:t>). The increased sTREM2</a:t>
            </a:r>
          </a:p>
          <a:p>
            <a:r>
              <a:rPr lang="en-US" sz="1200" dirty="0">
                <a:effectLst/>
                <a:latin typeface="Times New Roman" panose="02020603050405020304" pitchFamily="18" charset="0"/>
                <a:cs typeface="Times New Roman" panose="02020603050405020304" pitchFamily="18" charset="0"/>
              </a:rPr>
              <a:t>in the cerebrospinal fluid of early stage of AD could be due to</a:t>
            </a:r>
          </a:p>
          <a:p>
            <a:r>
              <a:rPr lang="en-US" sz="1200" dirty="0">
                <a:effectLst/>
                <a:latin typeface="Times New Roman" panose="02020603050405020304" pitchFamily="18" charset="0"/>
                <a:cs typeface="Times New Roman" panose="02020603050405020304" pitchFamily="18" charset="0"/>
              </a:rPr>
              <a:t>enhanced cleavage, which may reduce functional TREM2 at</a:t>
            </a:r>
          </a:p>
          <a:p>
            <a:r>
              <a:rPr lang="en-US" sz="1200" dirty="0">
                <a:effectLst/>
                <a:latin typeface="Times New Roman" panose="02020603050405020304" pitchFamily="18" charset="0"/>
                <a:cs typeface="Times New Roman" panose="02020603050405020304" pitchFamily="18" charset="0"/>
              </a:rPr>
              <a:t>the cell surface (</a:t>
            </a:r>
            <a:r>
              <a:rPr lang="en-US" sz="1200" dirty="0">
                <a:solidFill>
                  <a:srgbClr val="2197D2"/>
                </a:solidFill>
                <a:effectLst/>
                <a:latin typeface="Times New Roman" panose="02020603050405020304" pitchFamily="18" charset="0"/>
                <a:cs typeface="Times New Roman" panose="02020603050405020304" pitchFamily="18" charset="0"/>
              </a:rPr>
              <a:t>13–16</a:t>
            </a:r>
            <a:r>
              <a:rPr lang="en-US" sz="1200" dirty="0">
                <a:effectLst/>
                <a:latin typeface="Times New Roman" panose="02020603050405020304" pitchFamily="18" charset="0"/>
                <a:cs typeface="Times New Roman" panose="02020603050405020304" pitchFamily="18" charset="0"/>
              </a:rPr>
              <a:t>).</a:t>
            </a:r>
          </a:p>
          <a:p>
            <a:r>
              <a:rPr lang="en-US" sz="1200" dirty="0">
                <a:effectLst/>
                <a:latin typeface="Times New Roman" panose="02020603050405020304" pitchFamily="18" charset="0"/>
                <a:cs typeface="Times New Roman" panose="02020603050405020304" pitchFamily="18" charset="0"/>
              </a:rPr>
              <a:t>Given the genetic and functional studies indicate that</a:t>
            </a:r>
          </a:p>
          <a:p>
            <a:r>
              <a:rPr lang="en-US" sz="1200" dirty="0">
                <a:effectLst/>
                <a:latin typeface="Times New Roman" panose="02020603050405020304" pitchFamily="18" charset="0"/>
                <a:cs typeface="Times New Roman" panose="02020603050405020304" pitchFamily="18" charset="0"/>
              </a:rPr>
              <a:t>compromised TREM2 functions are correlated to AD</a:t>
            </a:r>
            <a:r>
              <a:rPr lang="en-US" sz="1200" dirty="0">
                <a:effectLst/>
                <a:highlight>
                  <a:srgbClr val="FFFF00"/>
                </a:highlight>
                <a:latin typeface="Times New Roman" panose="02020603050405020304" pitchFamily="18" charset="0"/>
                <a:cs typeface="Times New Roman" panose="02020603050405020304" pitchFamily="18" charset="0"/>
              </a:rPr>
              <a:t>, insufficient</a:t>
            </a:r>
          </a:p>
          <a:p>
            <a:r>
              <a:rPr lang="en-US" sz="1200" dirty="0">
                <a:effectLst/>
                <a:highlight>
                  <a:srgbClr val="FFFF00"/>
                </a:highlight>
                <a:latin typeface="Times New Roman" panose="02020603050405020304" pitchFamily="18" charset="0"/>
                <a:cs typeface="Times New Roman" panose="02020603050405020304" pitchFamily="18" charset="0"/>
              </a:rPr>
              <a:t>TREM2 expression could be a potential cause of AD</a:t>
            </a:r>
          </a:p>
          <a:p>
            <a:r>
              <a:rPr lang="en-US" sz="1200" dirty="0">
                <a:effectLst/>
                <a:latin typeface="Times New Roman" panose="02020603050405020304" pitchFamily="18" charset="0"/>
                <a:cs typeface="Times New Roman" panose="02020603050405020304" pitchFamily="18" charset="0"/>
              </a:rPr>
              <a:t>(</a:t>
            </a:r>
            <a:r>
              <a:rPr lang="en-US" sz="1200" dirty="0">
                <a:solidFill>
                  <a:srgbClr val="2197D2"/>
                </a:solidFill>
                <a:effectLst/>
                <a:latin typeface="Times New Roman" panose="02020603050405020304" pitchFamily="18" charset="0"/>
                <a:cs typeface="Times New Roman" panose="02020603050405020304" pitchFamily="18" charset="0"/>
              </a:rPr>
              <a:t>17</a:t>
            </a:r>
            <a:r>
              <a:rPr lang="en-US" sz="1200" dirty="0">
                <a:effectLst/>
                <a:latin typeface="Times New Roman" panose="02020603050405020304" pitchFamily="18" charset="0"/>
                <a:cs typeface="Times New Roman" panose="02020603050405020304" pitchFamily="18" charset="0"/>
              </a:rPr>
              <a:t>). In vitro studies in microglial cells demonstrated that the</a:t>
            </a:r>
          </a:p>
          <a:p>
            <a:r>
              <a:rPr lang="en-US" sz="1200" dirty="0">
                <a:effectLst/>
                <a:latin typeface="Times New Roman" panose="02020603050405020304" pitchFamily="18" charset="0"/>
                <a:cs typeface="Times New Roman" panose="02020603050405020304" pitchFamily="18" charset="0"/>
              </a:rPr>
              <a:t>expression of TREM2 is decreased by proinflammatory agents</a:t>
            </a:r>
          </a:p>
          <a:p>
            <a:r>
              <a:rPr lang="en-US" sz="1200" dirty="0">
                <a:effectLst/>
                <a:latin typeface="Times New Roman" panose="02020603050405020304" pitchFamily="18" charset="0"/>
                <a:cs typeface="Times New Roman" panose="02020603050405020304" pitchFamily="18" charset="0"/>
              </a:rPr>
              <a:t>such as TNF</a:t>
            </a:r>
            <a:r>
              <a:rPr lang="el-GR" sz="1200" dirty="0">
                <a:effectLst/>
                <a:latin typeface="Times New Roman" panose="02020603050405020304" pitchFamily="18" charset="0"/>
                <a:cs typeface="Times New Roman" panose="02020603050405020304" pitchFamily="18" charset="0"/>
              </a:rPr>
              <a:t>α, </a:t>
            </a:r>
            <a:r>
              <a:rPr lang="en-US" sz="1200" dirty="0">
                <a:effectLst/>
                <a:latin typeface="Times New Roman" panose="02020603050405020304" pitchFamily="18" charset="0"/>
                <a:cs typeface="Times New Roman" panose="02020603050405020304" pitchFamily="18" charset="0"/>
              </a:rPr>
              <a:t>IL1</a:t>
            </a:r>
            <a:r>
              <a:rPr lang="el-GR" sz="1200" dirty="0">
                <a:effectLst/>
                <a:latin typeface="Times New Roman" panose="02020603050405020304" pitchFamily="18" charset="0"/>
                <a:cs typeface="Times New Roman" panose="02020603050405020304" pitchFamily="18" charset="0"/>
              </a:rPr>
              <a:t>β, </a:t>
            </a:r>
            <a:r>
              <a:rPr lang="en-US" sz="1200" dirty="0">
                <a:effectLst/>
                <a:latin typeface="Times New Roman" panose="02020603050405020304" pitchFamily="18" charset="0"/>
                <a:cs typeface="Times New Roman" panose="02020603050405020304" pitchFamily="18" charset="0"/>
              </a:rPr>
              <a:t>IFN</a:t>
            </a:r>
            <a:r>
              <a:rPr lang="el-GR" sz="1200" dirty="0">
                <a:effectLst/>
                <a:latin typeface="Times New Roman" panose="02020603050405020304" pitchFamily="18" charset="0"/>
                <a:cs typeface="Times New Roman" panose="02020603050405020304" pitchFamily="18" charset="0"/>
              </a:rPr>
              <a:t>γ, </a:t>
            </a:r>
            <a:r>
              <a:rPr lang="en-US" sz="1200" dirty="0">
                <a:effectLst/>
                <a:latin typeface="Times New Roman" panose="02020603050405020304" pitchFamily="18" charset="0"/>
                <a:cs typeface="Times New Roman" panose="02020603050405020304" pitchFamily="18" charset="0"/>
              </a:rPr>
              <a:t>and lipopolysaccharide (LPS)</a:t>
            </a:r>
          </a:p>
          <a:p>
            <a:r>
              <a:rPr lang="en-US" sz="1200" dirty="0">
                <a:effectLst/>
                <a:latin typeface="Times New Roman" panose="02020603050405020304" pitchFamily="18" charset="0"/>
                <a:cs typeface="Times New Roman" panose="02020603050405020304" pitchFamily="18" charset="0"/>
              </a:rPr>
              <a:t>(</a:t>
            </a:r>
            <a:r>
              <a:rPr lang="en-US" sz="1200" dirty="0">
                <a:solidFill>
                  <a:srgbClr val="2197D2"/>
                </a:solidFill>
                <a:effectLst/>
                <a:latin typeface="Times New Roman" panose="02020603050405020304" pitchFamily="18" charset="0"/>
                <a:cs typeface="Times New Roman" panose="02020603050405020304" pitchFamily="18" charset="0"/>
              </a:rPr>
              <a:t>18</a:t>
            </a:r>
            <a:r>
              <a:rPr lang="en-US" sz="1200" dirty="0">
                <a:effectLst/>
                <a:latin typeface="Times New Roman" panose="02020603050405020304" pitchFamily="18" charset="0"/>
                <a:cs typeface="Times New Roman" panose="02020603050405020304" pitchFamily="18" charset="0"/>
              </a:rPr>
              <a:t>, </a:t>
            </a:r>
            <a:r>
              <a:rPr lang="en-US" sz="1200" dirty="0">
                <a:solidFill>
                  <a:srgbClr val="2197D2"/>
                </a:solidFill>
                <a:effectLst/>
                <a:latin typeface="Times New Roman" panose="02020603050405020304" pitchFamily="18" charset="0"/>
                <a:cs typeface="Times New Roman" panose="02020603050405020304" pitchFamily="18" charset="0"/>
              </a:rPr>
              <a:t>19</a:t>
            </a:r>
            <a:r>
              <a:rPr lang="en-US" sz="1200" dirty="0">
                <a:effectLst/>
                <a:latin typeface="Times New Roman" panose="02020603050405020304" pitchFamily="18" charset="0"/>
                <a:cs typeface="Times New Roman" panose="02020603050405020304" pitchFamily="18" charset="0"/>
              </a:rPr>
              <a:t>). </a:t>
            </a:r>
            <a:r>
              <a:rPr lang="en-US" sz="1200" dirty="0">
                <a:effectLst/>
                <a:highlight>
                  <a:srgbClr val="FFFF00"/>
                </a:highlight>
                <a:latin typeface="Times New Roman" panose="02020603050405020304" pitchFamily="18" charset="0"/>
                <a:cs typeface="Times New Roman" panose="02020603050405020304" pitchFamily="18" charset="0"/>
              </a:rPr>
              <a:t>However, how TREM2 expression is regulated,</a:t>
            </a:r>
          </a:p>
          <a:p>
            <a:r>
              <a:rPr lang="en-US" sz="1200" dirty="0">
                <a:effectLst/>
                <a:highlight>
                  <a:srgbClr val="FFFF00"/>
                </a:highlight>
                <a:latin typeface="Times New Roman" panose="02020603050405020304" pitchFamily="18" charset="0"/>
                <a:cs typeface="Times New Roman" panose="02020603050405020304" pitchFamily="18" charset="0"/>
              </a:rPr>
              <a:t>especially in the context of AD, remains elusive.</a:t>
            </a:r>
          </a:p>
          <a:p>
            <a:r>
              <a:rPr lang="en-US" sz="1200" dirty="0">
                <a:effectLst/>
                <a:highlight>
                  <a:srgbClr val="00FFFF"/>
                </a:highlight>
                <a:latin typeface="Times New Roman" panose="02020603050405020304" pitchFamily="18" charset="0"/>
                <a:cs typeface="Times New Roman" panose="02020603050405020304" pitchFamily="18" charset="0"/>
              </a:rPr>
              <a:t>In this study</a:t>
            </a:r>
            <a:r>
              <a:rPr lang="en-US" sz="1200" dirty="0">
                <a:effectLst/>
                <a:latin typeface="Times New Roman" panose="02020603050405020304" pitchFamily="18" charset="0"/>
                <a:cs typeface="Times New Roman" panose="02020603050405020304" pitchFamily="18" charset="0"/>
              </a:rPr>
              <a:t>, we identified Yin Yang 1 (YY1) as a transcription</a:t>
            </a:r>
          </a:p>
          <a:p>
            <a:r>
              <a:rPr lang="en-US" sz="1200" dirty="0">
                <a:effectLst/>
                <a:latin typeface="Times New Roman" panose="02020603050405020304" pitchFamily="18" charset="0"/>
                <a:cs typeface="Times New Roman" panose="02020603050405020304" pitchFamily="18" charset="0"/>
              </a:rPr>
              <a:t>factor required for TREM2 expression. An evolutionarily</a:t>
            </a:r>
          </a:p>
          <a:p>
            <a:r>
              <a:rPr lang="en-US" sz="1200" dirty="0">
                <a:effectLst/>
                <a:latin typeface="Times New Roman" panose="02020603050405020304" pitchFamily="18" charset="0"/>
                <a:cs typeface="Times New Roman" panose="02020603050405020304" pitchFamily="18" charset="0"/>
              </a:rPr>
              <a:t>conserved YY1 response element close to the</a:t>
            </a:r>
          </a:p>
          <a:p>
            <a:r>
              <a:rPr lang="en-US" sz="1200" dirty="0">
                <a:effectLst/>
                <a:latin typeface="Times New Roman" panose="02020603050405020304" pitchFamily="18" charset="0"/>
                <a:cs typeface="Times New Roman" panose="02020603050405020304" pitchFamily="18" charset="0"/>
              </a:rPr>
              <a:t>transcription starting site (TSS) of TREM2 is indispensable for</a:t>
            </a:r>
          </a:p>
          <a:p>
            <a:r>
              <a:rPr lang="en-US" sz="1200" dirty="0">
                <a:effectLst/>
                <a:latin typeface="Times New Roman" panose="02020603050405020304" pitchFamily="18" charset="0"/>
                <a:cs typeface="Times New Roman" panose="02020603050405020304" pitchFamily="18" charset="0"/>
              </a:rPr>
              <a:t>YY1-mediated TREM2 expression. In microglia cell challenged</a:t>
            </a:r>
          </a:p>
          <a:p>
            <a:r>
              <a:rPr lang="en-US" sz="1200" dirty="0">
                <a:effectLst/>
                <a:latin typeface="Times New Roman" panose="02020603050405020304" pitchFamily="18" charset="0"/>
                <a:cs typeface="Times New Roman" panose="02020603050405020304" pitchFamily="18" charset="0"/>
              </a:rPr>
              <a:t>with LPS and in brains of AD model mice, both TREM2 and</a:t>
            </a:r>
          </a:p>
          <a:p>
            <a:r>
              <a:rPr lang="en-US" sz="1200" dirty="0">
                <a:effectLst/>
                <a:latin typeface="Times New Roman" panose="02020603050405020304" pitchFamily="18" charset="0"/>
                <a:cs typeface="Times New Roman" panose="02020603050405020304" pitchFamily="18" charset="0"/>
              </a:rPr>
              <a:t>YY1 were significantly decreased. Therefore, microglial YY1</a:t>
            </a:r>
          </a:p>
          <a:p>
            <a:r>
              <a:rPr lang="en-US" sz="1200" dirty="0">
                <a:effectLst/>
                <a:latin typeface="Times New Roman" panose="02020603050405020304" pitchFamily="18" charset="0"/>
                <a:cs typeface="Times New Roman" panose="02020603050405020304" pitchFamily="18" charset="0"/>
              </a:rPr>
              <a:t>could be targeted to maintain TREM2 expression for AD</a:t>
            </a:r>
          </a:p>
          <a:p>
            <a:r>
              <a:rPr lang="en-US" sz="1200" dirty="0">
                <a:effectLst/>
                <a:latin typeface="Times New Roman" panose="02020603050405020304" pitchFamily="18" charset="0"/>
                <a:cs typeface="Times New Roman" panose="02020603050405020304" pitchFamily="18" charset="0"/>
              </a:rPr>
              <a:t>prevention and therapy.</a:t>
            </a:r>
          </a:p>
        </p:txBody>
      </p:sp>
      <p:sp>
        <p:nvSpPr>
          <p:cNvPr id="8" name="TextBox 7">
            <a:extLst>
              <a:ext uri="{FF2B5EF4-FFF2-40B4-BE49-F238E27FC236}">
                <a16:creationId xmlns:a16="http://schemas.microsoft.com/office/drawing/2014/main" id="{4A4C9D1F-44EC-BB4C-647F-5A58008EE424}"/>
              </a:ext>
            </a:extLst>
          </p:cNvPr>
          <p:cNvSpPr txBox="1"/>
          <p:nvPr/>
        </p:nvSpPr>
        <p:spPr>
          <a:xfrm>
            <a:off x="374073" y="4128655"/>
            <a:ext cx="1175515" cy="369332"/>
          </a:xfrm>
          <a:prstGeom prst="rect">
            <a:avLst/>
          </a:prstGeom>
          <a:noFill/>
        </p:spPr>
        <p:txBody>
          <a:bodyPr wrap="none" rtlCol="0">
            <a:spAutoFit/>
          </a:bodyPr>
          <a:lstStyle/>
          <a:p>
            <a:r>
              <a:rPr lang="en-US" dirty="0"/>
              <a:t>Info on AD</a:t>
            </a:r>
          </a:p>
        </p:txBody>
      </p:sp>
      <p:sp>
        <p:nvSpPr>
          <p:cNvPr id="9" name="TextBox 8">
            <a:extLst>
              <a:ext uri="{FF2B5EF4-FFF2-40B4-BE49-F238E27FC236}">
                <a16:creationId xmlns:a16="http://schemas.microsoft.com/office/drawing/2014/main" id="{3342AE69-2715-485B-C6D2-71A1F3309418}"/>
              </a:ext>
            </a:extLst>
          </p:cNvPr>
          <p:cNvSpPr txBox="1"/>
          <p:nvPr/>
        </p:nvSpPr>
        <p:spPr>
          <a:xfrm>
            <a:off x="38009" y="5832764"/>
            <a:ext cx="1563441" cy="369332"/>
          </a:xfrm>
          <a:prstGeom prst="rect">
            <a:avLst/>
          </a:prstGeom>
          <a:noFill/>
        </p:spPr>
        <p:txBody>
          <a:bodyPr wrap="none" rtlCol="0">
            <a:spAutoFit/>
          </a:bodyPr>
          <a:lstStyle/>
          <a:p>
            <a:r>
              <a:rPr lang="en-US" dirty="0"/>
              <a:t>Info on TREM2</a:t>
            </a:r>
          </a:p>
        </p:txBody>
      </p:sp>
      <p:sp>
        <p:nvSpPr>
          <p:cNvPr id="10" name="TextBox 9">
            <a:extLst>
              <a:ext uri="{FF2B5EF4-FFF2-40B4-BE49-F238E27FC236}">
                <a16:creationId xmlns:a16="http://schemas.microsoft.com/office/drawing/2014/main" id="{AD75B6E5-E13B-5DAD-CB8E-AAD2F616AC73}"/>
              </a:ext>
            </a:extLst>
          </p:cNvPr>
          <p:cNvSpPr txBox="1"/>
          <p:nvPr/>
        </p:nvSpPr>
        <p:spPr>
          <a:xfrm>
            <a:off x="10254975" y="1136075"/>
            <a:ext cx="1818575" cy="923330"/>
          </a:xfrm>
          <a:prstGeom prst="rect">
            <a:avLst/>
          </a:prstGeom>
          <a:noFill/>
        </p:spPr>
        <p:txBody>
          <a:bodyPr wrap="square" rtlCol="0">
            <a:spAutoFit/>
          </a:bodyPr>
          <a:lstStyle/>
          <a:p>
            <a:r>
              <a:rPr lang="en-US" dirty="0"/>
              <a:t>Connecting AD and TREM2 mutations</a:t>
            </a:r>
          </a:p>
        </p:txBody>
      </p:sp>
      <p:sp>
        <p:nvSpPr>
          <p:cNvPr id="11" name="TextBox 10">
            <a:extLst>
              <a:ext uri="{FF2B5EF4-FFF2-40B4-BE49-F238E27FC236}">
                <a16:creationId xmlns:a16="http://schemas.microsoft.com/office/drawing/2014/main" id="{7B7E63B3-1B3C-9E9C-77FE-E3BA76BB1B39}"/>
              </a:ext>
            </a:extLst>
          </p:cNvPr>
          <p:cNvSpPr txBox="1"/>
          <p:nvPr/>
        </p:nvSpPr>
        <p:spPr>
          <a:xfrm>
            <a:off x="10116430" y="3389991"/>
            <a:ext cx="1957120" cy="646331"/>
          </a:xfrm>
          <a:prstGeom prst="rect">
            <a:avLst/>
          </a:prstGeom>
          <a:noFill/>
        </p:spPr>
        <p:txBody>
          <a:bodyPr wrap="square" rtlCol="0">
            <a:spAutoFit/>
          </a:bodyPr>
          <a:lstStyle/>
          <a:p>
            <a:r>
              <a:rPr lang="en-US" dirty="0"/>
              <a:t>Low TREM2 levels may cause AD</a:t>
            </a:r>
          </a:p>
        </p:txBody>
      </p:sp>
      <p:sp>
        <p:nvSpPr>
          <p:cNvPr id="12" name="TextBox 11">
            <a:extLst>
              <a:ext uri="{FF2B5EF4-FFF2-40B4-BE49-F238E27FC236}">
                <a16:creationId xmlns:a16="http://schemas.microsoft.com/office/drawing/2014/main" id="{623BEE71-E1AB-6D51-8436-5889CFB3AF19}"/>
              </a:ext>
            </a:extLst>
          </p:cNvPr>
          <p:cNvSpPr txBox="1"/>
          <p:nvPr/>
        </p:nvSpPr>
        <p:spPr>
          <a:xfrm>
            <a:off x="10185702" y="4355436"/>
            <a:ext cx="1818575" cy="1477328"/>
          </a:xfrm>
          <a:prstGeom prst="rect">
            <a:avLst/>
          </a:prstGeom>
          <a:noFill/>
        </p:spPr>
        <p:txBody>
          <a:bodyPr wrap="square" rtlCol="0">
            <a:spAutoFit/>
          </a:bodyPr>
          <a:lstStyle/>
          <a:p>
            <a:r>
              <a:rPr lang="en-US" dirty="0"/>
              <a:t>How TREM2 levels regulated unknown – this is the purpose of the study!</a:t>
            </a:r>
          </a:p>
        </p:txBody>
      </p:sp>
      <p:sp>
        <p:nvSpPr>
          <p:cNvPr id="3" name="TextBox 2">
            <a:extLst>
              <a:ext uri="{FF2B5EF4-FFF2-40B4-BE49-F238E27FC236}">
                <a16:creationId xmlns:a16="http://schemas.microsoft.com/office/drawing/2014/main" id="{B702B2D7-9010-FC2C-EE4D-C74D23D77727}"/>
              </a:ext>
            </a:extLst>
          </p:cNvPr>
          <p:cNvSpPr txBox="1"/>
          <p:nvPr/>
        </p:nvSpPr>
        <p:spPr>
          <a:xfrm>
            <a:off x="285008" y="471238"/>
            <a:ext cx="6103916" cy="369332"/>
          </a:xfrm>
          <a:prstGeom prst="rect">
            <a:avLst/>
          </a:prstGeom>
          <a:noFill/>
        </p:spPr>
        <p:txBody>
          <a:bodyPr wrap="square">
            <a:spAutoFit/>
          </a:bodyPr>
          <a:lstStyle/>
          <a:p>
            <a:r>
              <a:rPr lang="en-US" sz="1800" dirty="0"/>
              <a:t>Introduction</a:t>
            </a:r>
          </a:p>
        </p:txBody>
      </p:sp>
    </p:spTree>
    <p:extLst>
      <p:ext uri="{BB962C8B-B14F-4D97-AF65-F5344CB8AC3E}">
        <p14:creationId xmlns:p14="http://schemas.microsoft.com/office/powerpoint/2010/main" val="3333553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071A62-A9F3-DB0A-46B0-510521AA5946}"/>
              </a:ext>
            </a:extLst>
          </p:cNvPr>
          <p:cNvSpPr txBox="1"/>
          <p:nvPr/>
        </p:nvSpPr>
        <p:spPr>
          <a:xfrm>
            <a:off x="2604655" y="1194230"/>
            <a:ext cx="6096000" cy="2585323"/>
          </a:xfrm>
          <a:prstGeom prst="rect">
            <a:avLst/>
          </a:prstGeom>
          <a:noFill/>
        </p:spPr>
        <p:txBody>
          <a:bodyPr wrap="square">
            <a:spAutoFit/>
          </a:bodyPr>
          <a:lstStyle/>
          <a:p>
            <a:r>
              <a:rPr lang="en-US" sz="1800" dirty="0">
                <a:effectLst/>
                <a:latin typeface="Times New Roman" panose="02020603050405020304" pitchFamily="18" charset="0"/>
                <a:cs typeface="Times New Roman" panose="02020603050405020304" pitchFamily="18" charset="0"/>
              </a:rPr>
              <a:t>In this study, we identified </a:t>
            </a:r>
            <a:r>
              <a:rPr lang="en-US" sz="1800" dirty="0">
                <a:effectLst/>
                <a:highlight>
                  <a:srgbClr val="00FFFF"/>
                </a:highlight>
                <a:latin typeface="Times New Roman" panose="02020603050405020304" pitchFamily="18" charset="0"/>
                <a:cs typeface="Times New Roman" panose="02020603050405020304" pitchFamily="18" charset="0"/>
              </a:rPr>
              <a:t>Yin Yang 1 (YY1) </a:t>
            </a:r>
            <a:r>
              <a:rPr lang="en-US" sz="1800" dirty="0">
                <a:effectLst/>
                <a:latin typeface="Times New Roman" panose="02020603050405020304" pitchFamily="18" charset="0"/>
                <a:cs typeface="Times New Roman" panose="02020603050405020304" pitchFamily="18" charset="0"/>
              </a:rPr>
              <a:t>as a transcription</a:t>
            </a:r>
          </a:p>
          <a:p>
            <a:r>
              <a:rPr lang="en-US" sz="1800" dirty="0">
                <a:effectLst/>
                <a:latin typeface="Times New Roman" panose="02020603050405020304" pitchFamily="18" charset="0"/>
                <a:cs typeface="Times New Roman" panose="02020603050405020304" pitchFamily="18" charset="0"/>
              </a:rPr>
              <a:t>factor required for </a:t>
            </a:r>
            <a:r>
              <a:rPr lang="en-US" sz="1800" dirty="0">
                <a:effectLst/>
                <a:highlight>
                  <a:srgbClr val="C0C0C0"/>
                </a:highlight>
                <a:latin typeface="Times New Roman" panose="02020603050405020304" pitchFamily="18" charset="0"/>
                <a:cs typeface="Times New Roman" panose="02020603050405020304" pitchFamily="18" charset="0"/>
              </a:rPr>
              <a:t>TREM2</a:t>
            </a:r>
            <a:r>
              <a:rPr lang="en-US" sz="1800" dirty="0">
                <a:effectLst/>
                <a:latin typeface="Times New Roman" panose="02020603050405020304" pitchFamily="18" charset="0"/>
                <a:cs typeface="Times New Roman" panose="02020603050405020304" pitchFamily="18" charset="0"/>
              </a:rPr>
              <a:t> expression. An evolutionarily</a:t>
            </a:r>
          </a:p>
          <a:p>
            <a:r>
              <a:rPr lang="en-US" sz="1800" dirty="0">
                <a:effectLst/>
                <a:latin typeface="Times New Roman" panose="02020603050405020304" pitchFamily="18" charset="0"/>
                <a:cs typeface="Times New Roman" panose="02020603050405020304" pitchFamily="18" charset="0"/>
              </a:rPr>
              <a:t>conserved YY1 response element close to the</a:t>
            </a:r>
          </a:p>
          <a:p>
            <a:r>
              <a:rPr lang="en-US" sz="1800" dirty="0">
                <a:effectLst/>
                <a:latin typeface="Times New Roman" panose="02020603050405020304" pitchFamily="18" charset="0"/>
                <a:cs typeface="Times New Roman" panose="02020603050405020304" pitchFamily="18" charset="0"/>
              </a:rPr>
              <a:t>transcription starting site (TSS) of TREM2 is indispensable for</a:t>
            </a:r>
          </a:p>
          <a:p>
            <a:r>
              <a:rPr lang="en-US" sz="1800" dirty="0">
                <a:effectLst/>
                <a:latin typeface="Times New Roman" panose="02020603050405020304" pitchFamily="18" charset="0"/>
                <a:cs typeface="Times New Roman" panose="02020603050405020304" pitchFamily="18" charset="0"/>
              </a:rPr>
              <a:t>YY1-mediated TREM2 expression. In microglia cell challenged</a:t>
            </a:r>
          </a:p>
          <a:p>
            <a:r>
              <a:rPr lang="en-US" sz="1800" dirty="0">
                <a:effectLst/>
                <a:latin typeface="Times New Roman" panose="02020603050405020304" pitchFamily="18" charset="0"/>
                <a:cs typeface="Times New Roman" panose="02020603050405020304" pitchFamily="18" charset="0"/>
              </a:rPr>
              <a:t>with LPS and </a:t>
            </a:r>
            <a:r>
              <a:rPr lang="en-US" sz="1800" dirty="0">
                <a:effectLst/>
                <a:highlight>
                  <a:srgbClr val="FFFF00"/>
                </a:highlight>
                <a:latin typeface="Times New Roman" panose="02020603050405020304" pitchFamily="18" charset="0"/>
                <a:cs typeface="Times New Roman" panose="02020603050405020304" pitchFamily="18" charset="0"/>
              </a:rPr>
              <a:t>in brains of AD model mice</a:t>
            </a:r>
            <a:r>
              <a:rPr lang="en-US" sz="1800" dirty="0">
                <a:effectLst/>
                <a:highlight>
                  <a:srgbClr val="C0C0C0"/>
                </a:highlight>
                <a:latin typeface="Times New Roman" panose="02020603050405020304" pitchFamily="18" charset="0"/>
                <a:cs typeface="Times New Roman" panose="02020603050405020304" pitchFamily="18" charset="0"/>
              </a:rPr>
              <a:t>, both TREM2 </a:t>
            </a:r>
            <a:r>
              <a:rPr lang="en-US" sz="1800" dirty="0">
                <a:effectLst/>
                <a:highlight>
                  <a:srgbClr val="00FFFF"/>
                </a:highlight>
                <a:latin typeface="Times New Roman" panose="02020603050405020304" pitchFamily="18" charset="0"/>
                <a:cs typeface="Times New Roman" panose="02020603050405020304" pitchFamily="18" charset="0"/>
              </a:rPr>
              <a:t>and</a:t>
            </a:r>
          </a:p>
          <a:p>
            <a:r>
              <a:rPr lang="en-US" sz="1800" dirty="0">
                <a:effectLst/>
                <a:highlight>
                  <a:srgbClr val="00FFFF"/>
                </a:highlight>
                <a:latin typeface="Times New Roman" panose="02020603050405020304" pitchFamily="18" charset="0"/>
                <a:cs typeface="Times New Roman" panose="02020603050405020304" pitchFamily="18" charset="0"/>
              </a:rPr>
              <a:t>YY1 </a:t>
            </a:r>
            <a:r>
              <a:rPr lang="en-US" sz="1800" dirty="0">
                <a:effectLst/>
                <a:latin typeface="Times New Roman" panose="02020603050405020304" pitchFamily="18" charset="0"/>
                <a:cs typeface="Times New Roman" panose="02020603050405020304" pitchFamily="18" charset="0"/>
              </a:rPr>
              <a:t>were significantly decreased. Therefore, microglial YY1</a:t>
            </a:r>
          </a:p>
          <a:p>
            <a:r>
              <a:rPr lang="en-US" sz="1800" dirty="0">
                <a:effectLst/>
                <a:latin typeface="Times New Roman" panose="02020603050405020304" pitchFamily="18" charset="0"/>
                <a:cs typeface="Times New Roman" panose="02020603050405020304" pitchFamily="18" charset="0"/>
              </a:rPr>
              <a:t>could be targeted to maintain TREM2 expression for AD</a:t>
            </a:r>
          </a:p>
          <a:p>
            <a:r>
              <a:rPr lang="en-US" sz="1800" dirty="0">
                <a:effectLst/>
                <a:latin typeface="Times New Roman" panose="02020603050405020304" pitchFamily="18" charset="0"/>
                <a:cs typeface="Times New Roman" panose="02020603050405020304" pitchFamily="18" charset="0"/>
              </a:rPr>
              <a:t>prevention and therapy.</a:t>
            </a:r>
          </a:p>
        </p:txBody>
      </p:sp>
    </p:spTree>
    <p:extLst>
      <p:ext uri="{BB962C8B-B14F-4D97-AF65-F5344CB8AC3E}">
        <p14:creationId xmlns:p14="http://schemas.microsoft.com/office/powerpoint/2010/main" val="1918803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526872-F752-2F2B-919A-4AF62FDA5F96}"/>
              </a:ext>
            </a:extLst>
          </p:cNvPr>
          <p:cNvSpPr txBox="1"/>
          <p:nvPr/>
        </p:nvSpPr>
        <p:spPr>
          <a:xfrm>
            <a:off x="307431" y="174483"/>
            <a:ext cx="11305638" cy="3785652"/>
          </a:xfrm>
          <a:prstGeom prst="rect">
            <a:avLst/>
          </a:prstGeom>
          <a:noFill/>
        </p:spPr>
        <p:txBody>
          <a:bodyPr wrap="square" rtlCol="0">
            <a:spAutoFit/>
          </a:bodyPr>
          <a:lstStyle/>
          <a:p>
            <a:r>
              <a:rPr lang="en-US" sz="4000" b="1" dirty="0"/>
              <a:t>Discussion: What the Results Mean</a:t>
            </a:r>
          </a:p>
          <a:p>
            <a:pPr marL="571500" indent="-571500">
              <a:buFont typeface="Arial" panose="020B0604020202020204" pitchFamily="34" charset="0"/>
              <a:buChar char="•"/>
            </a:pPr>
            <a:r>
              <a:rPr lang="en-US" sz="4000" dirty="0"/>
              <a:t>Will embed this new information in the context of what was known</a:t>
            </a:r>
          </a:p>
          <a:p>
            <a:pPr marL="571500" indent="-571500">
              <a:buFont typeface="Arial" panose="020B0604020202020204" pitchFamily="34" charset="0"/>
              <a:buChar char="•"/>
            </a:pPr>
            <a:r>
              <a:rPr lang="en-US" sz="4000" dirty="0"/>
              <a:t>Articulates the answer to the question posed in the introduction</a:t>
            </a:r>
          </a:p>
          <a:p>
            <a:pPr marL="571500" indent="-571500">
              <a:buFont typeface="Arial" panose="020B0604020202020204" pitchFamily="34" charset="0"/>
              <a:buChar char="•"/>
            </a:pPr>
            <a:r>
              <a:rPr lang="en-US" sz="4000" dirty="0"/>
              <a:t>Explains what the results mean</a:t>
            </a:r>
          </a:p>
        </p:txBody>
      </p:sp>
      <p:sp>
        <p:nvSpPr>
          <p:cNvPr id="3" name="Triangle 2">
            <a:extLst>
              <a:ext uri="{FF2B5EF4-FFF2-40B4-BE49-F238E27FC236}">
                <a16:creationId xmlns:a16="http://schemas.microsoft.com/office/drawing/2014/main" id="{FB1083E2-EB57-CD09-FA73-19A169961771}"/>
              </a:ext>
            </a:extLst>
          </p:cNvPr>
          <p:cNvSpPr/>
          <p:nvPr/>
        </p:nvSpPr>
        <p:spPr>
          <a:xfrm>
            <a:off x="5960250" y="3729301"/>
            <a:ext cx="4009292" cy="2954216"/>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E1EB868-CA4B-1E0A-FBCE-FFBCCD66D544}"/>
              </a:ext>
            </a:extLst>
          </p:cNvPr>
          <p:cNvSpPr txBox="1"/>
          <p:nvPr/>
        </p:nvSpPr>
        <p:spPr>
          <a:xfrm>
            <a:off x="2864403" y="5852520"/>
            <a:ext cx="3095847" cy="830997"/>
          </a:xfrm>
          <a:prstGeom prst="rect">
            <a:avLst/>
          </a:prstGeom>
          <a:noFill/>
        </p:spPr>
        <p:txBody>
          <a:bodyPr wrap="none" rtlCol="0">
            <a:spAutoFit/>
          </a:bodyPr>
          <a:lstStyle/>
          <a:p>
            <a:r>
              <a:rPr lang="en-US" sz="2400" dirty="0"/>
              <a:t>Broad statements,</a:t>
            </a:r>
          </a:p>
          <a:p>
            <a:r>
              <a:rPr lang="en-US" sz="2400" dirty="0"/>
              <a:t>Big picture implications</a:t>
            </a:r>
          </a:p>
        </p:txBody>
      </p:sp>
      <p:sp>
        <p:nvSpPr>
          <p:cNvPr id="5" name="TextBox 4">
            <a:extLst>
              <a:ext uri="{FF2B5EF4-FFF2-40B4-BE49-F238E27FC236}">
                <a16:creationId xmlns:a16="http://schemas.microsoft.com/office/drawing/2014/main" id="{89E4BDC7-02A4-89BE-27D4-C2BE564CB28D}"/>
              </a:ext>
            </a:extLst>
          </p:cNvPr>
          <p:cNvSpPr txBox="1"/>
          <p:nvPr/>
        </p:nvSpPr>
        <p:spPr>
          <a:xfrm>
            <a:off x="2679182" y="4602437"/>
            <a:ext cx="3956276" cy="830997"/>
          </a:xfrm>
          <a:prstGeom prst="rect">
            <a:avLst/>
          </a:prstGeom>
          <a:noFill/>
        </p:spPr>
        <p:txBody>
          <a:bodyPr wrap="none" rtlCol="0">
            <a:spAutoFit/>
          </a:bodyPr>
          <a:lstStyle/>
          <a:p>
            <a:r>
              <a:rPr lang="en-US" sz="2400" dirty="0"/>
              <a:t>More specific details,</a:t>
            </a:r>
          </a:p>
          <a:p>
            <a:r>
              <a:rPr lang="en-US" sz="2400" dirty="0"/>
              <a:t>In the context of the literature</a:t>
            </a:r>
          </a:p>
        </p:txBody>
      </p:sp>
      <p:sp>
        <p:nvSpPr>
          <p:cNvPr id="6" name="TextBox 5">
            <a:extLst>
              <a:ext uri="{FF2B5EF4-FFF2-40B4-BE49-F238E27FC236}">
                <a16:creationId xmlns:a16="http://schemas.microsoft.com/office/drawing/2014/main" id="{AEAEA1E8-2EE1-B3D0-7EFC-5383F5342268}"/>
              </a:ext>
            </a:extLst>
          </p:cNvPr>
          <p:cNvSpPr txBox="1"/>
          <p:nvPr/>
        </p:nvSpPr>
        <p:spPr>
          <a:xfrm>
            <a:off x="8572685" y="3729301"/>
            <a:ext cx="3189825" cy="830997"/>
          </a:xfrm>
          <a:prstGeom prst="rect">
            <a:avLst/>
          </a:prstGeom>
          <a:noFill/>
        </p:spPr>
        <p:txBody>
          <a:bodyPr wrap="square" rtlCol="0">
            <a:spAutoFit/>
          </a:bodyPr>
          <a:lstStyle/>
          <a:p>
            <a:r>
              <a:rPr lang="en-US" sz="2400" dirty="0"/>
              <a:t>Conclusions from these results</a:t>
            </a:r>
          </a:p>
        </p:txBody>
      </p:sp>
    </p:spTree>
    <p:extLst>
      <p:ext uri="{BB962C8B-B14F-4D97-AF65-F5344CB8AC3E}">
        <p14:creationId xmlns:p14="http://schemas.microsoft.com/office/powerpoint/2010/main" val="2757553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5C98B7-86B3-7A27-F9CC-7FB783F5ACFB}"/>
              </a:ext>
            </a:extLst>
          </p:cNvPr>
          <p:cNvSpPr txBox="1"/>
          <p:nvPr/>
        </p:nvSpPr>
        <p:spPr>
          <a:xfrm>
            <a:off x="1343891" y="1189535"/>
            <a:ext cx="4461164" cy="4708981"/>
          </a:xfrm>
          <a:prstGeom prst="rect">
            <a:avLst/>
          </a:prstGeom>
          <a:noFill/>
        </p:spPr>
        <p:txBody>
          <a:bodyPr wrap="square">
            <a:spAutoFit/>
          </a:bodyPr>
          <a:lstStyle/>
          <a:p>
            <a:r>
              <a:rPr lang="en-US" sz="1400" b="1" dirty="0">
                <a:effectLst/>
                <a:latin typeface="Times New Roman" panose="02020603050405020304" pitchFamily="18" charset="0"/>
                <a:cs typeface="Times New Roman" panose="02020603050405020304" pitchFamily="18" charset="0"/>
              </a:rPr>
              <a:t>Discussion</a:t>
            </a:r>
          </a:p>
          <a:p>
            <a:r>
              <a:rPr lang="en-US" sz="1200" dirty="0">
                <a:effectLst/>
                <a:latin typeface="Times New Roman" panose="02020603050405020304" pitchFamily="18" charset="0"/>
                <a:cs typeface="Times New Roman" panose="02020603050405020304" pitchFamily="18" charset="0"/>
              </a:rPr>
              <a:t>Deficiency in TREM2 significantly increases the risk of AD.</a:t>
            </a:r>
          </a:p>
          <a:p>
            <a:r>
              <a:rPr lang="en-US" sz="1200" dirty="0">
                <a:effectLst/>
                <a:latin typeface="Times New Roman" panose="02020603050405020304" pitchFamily="18" charset="0"/>
                <a:cs typeface="Times New Roman" panose="02020603050405020304" pitchFamily="18" charset="0"/>
              </a:rPr>
              <a:t>In microglia, the major cell type in the brain to express</a:t>
            </a:r>
          </a:p>
          <a:p>
            <a:r>
              <a:rPr lang="en-US" sz="1200" dirty="0">
                <a:effectLst/>
                <a:latin typeface="Times New Roman" panose="02020603050405020304" pitchFamily="18" charset="0"/>
                <a:cs typeface="Times New Roman" panose="02020603050405020304" pitchFamily="18" charset="0"/>
              </a:rPr>
              <a:t>TREM2, TREM2 participates in multiple cellular functions</a:t>
            </a:r>
          </a:p>
          <a:p>
            <a:r>
              <a:rPr lang="en-US" sz="1200" dirty="0">
                <a:effectLst/>
                <a:latin typeface="Times New Roman" panose="02020603050405020304" pitchFamily="18" charset="0"/>
                <a:cs typeface="Times New Roman" panose="02020603050405020304" pitchFamily="18" charset="0"/>
              </a:rPr>
              <a:t>such as mediating the phagocytosis of A</a:t>
            </a:r>
            <a:r>
              <a:rPr lang="el-GR" sz="1200" dirty="0">
                <a:effectLst/>
                <a:latin typeface="Times New Roman" panose="02020603050405020304" pitchFamily="18" charset="0"/>
                <a:cs typeface="Times New Roman" panose="02020603050405020304" pitchFamily="18" charset="0"/>
              </a:rPr>
              <a:t>β, </a:t>
            </a:r>
            <a:r>
              <a:rPr lang="en-US" sz="1200" dirty="0">
                <a:effectLst/>
                <a:latin typeface="Times New Roman" panose="02020603050405020304" pitchFamily="18" charset="0"/>
                <a:cs typeface="Times New Roman" panose="02020603050405020304" pitchFamily="18" charset="0"/>
              </a:rPr>
              <a:t>suppressing the</a:t>
            </a:r>
          </a:p>
          <a:p>
            <a:r>
              <a:rPr lang="en-US" sz="1200" dirty="0">
                <a:effectLst/>
                <a:latin typeface="Times New Roman" panose="02020603050405020304" pitchFamily="18" charset="0"/>
                <a:cs typeface="Times New Roman" panose="02020603050405020304" pitchFamily="18" charset="0"/>
              </a:rPr>
              <a:t>inflammatory, and orchestrating lipid metabolism (</a:t>
            </a:r>
            <a:r>
              <a:rPr lang="en-US" sz="1200" dirty="0">
                <a:solidFill>
                  <a:srgbClr val="2197D2"/>
                </a:solidFill>
                <a:effectLst/>
                <a:latin typeface="Times New Roman" panose="02020603050405020304" pitchFamily="18" charset="0"/>
                <a:cs typeface="Times New Roman" panose="02020603050405020304" pitchFamily="18" charset="0"/>
              </a:rPr>
              <a:t>23</a:t>
            </a:r>
            <a:r>
              <a:rPr lang="en-US" sz="1200" dirty="0">
                <a:effectLst/>
                <a:latin typeface="Times New Roman" panose="02020603050405020304" pitchFamily="18" charset="0"/>
                <a:cs typeface="Times New Roman" panose="02020603050405020304" pitchFamily="18" charset="0"/>
              </a:rPr>
              <a:t>). All of</a:t>
            </a:r>
          </a:p>
          <a:p>
            <a:r>
              <a:rPr lang="en-US" sz="1200" dirty="0">
                <a:effectLst/>
                <a:latin typeface="Times New Roman" panose="02020603050405020304" pitchFamily="18" charset="0"/>
                <a:cs typeface="Times New Roman" panose="02020603050405020304" pitchFamily="18" charset="0"/>
              </a:rPr>
              <a:t>these functions of microglia are compromised in AD (</a:t>
            </a:r>
            <a:r>
              <a:rPr lang="en-US" sz="1200" dirty="0">
                <a:solidFill>
                  <a:srgbClr val="2197D2"/>
                </a:solidFill>
                <a:effectLst/>
                <a:latin typeface="Times New Roman" panose="02020603050405020304" pitchFamily="18" charset="0"/>
                <a:cs typeface="Times New Roman" panose="02020603050405020304" pitchFamily="18" charset="0"/>
              </a:rPr>
              <a:t>4</a:t>
            </a:r>
            <a:r>
              <a:rPr lang="en-US" sz="1200" dirty="0">
                <a:effectLst/>
                <a:latin typeface="Times New Roman" panose="02020603050405020304" pitchFamily="18" charset="0"/>
                <a:cs typeface="Times New Roman" panose="02020603050405020304" pitchFamily="18" charset="0"/>
              </a:rPr>
              <a:t>). The</a:t>
            </a:r>
          </a:p>
          <a:p>
            <a:r>
              <a:rPr lang="en-US" sz="1200" dirty="0">
                <a:effectLst/>
                <a:latin typeface="Times New Roman" panose="02020603050405020304" pitchFamily="18" charset="0"/>
                <a:cs typeface="Times New Roman" panose="02020603050405020304" pitchFamily="18" charset="0"/>
              </a:rPr>
              <a:t>mutations/SNPs in TREM2 correlated to AD may blunt some</a:t>
            </a:r>
          </a:p>
          <a:p>
            <a:r>
              <a:rPr lang="en-US" sz="1200" dirty="0">
                <a:effectLst/>
                <a:latin typeface="Times New Roman" panose="02020603050405020304" pitchFamily="18" charset="0"/>
                <a:cs typeface="Times New Roman" panose="02020603050405020304" pitchFamily="18" charset="0"/>
              </a:rPr>
              <a:t>of these functions and as such increase the risk of AD (</a:t>
            </a:r>
            <a:r>
              <a:rPr lang="en-US" sz="1200" dirty="0">
                <a:solidFill>
                  <a:srgbClr val="2197D2"/>
                </a:solidFill>
                <a:effectLst/>
                <a:latin typeface="Times New Roman" panose="02020603050405020304" pitchFamily="18" charset="0"/>
                <a:cs typeface="Times New Roman" panose="02020603050405020304" pitchFamily="18" charset="0"/>
              </a:rPr>
              <a:t>24–26</a:t>
            </a:r>
            <a:r>
              <a:rPr lang="en-US" sz="1200" dirty="0">
                <a:effectLst/>
                <a:latin typeface="Times New Roman" panose="02020603050405020304" pitchFamily="18" charset="0"/>
                <a:cs typeface="Times New Roman" panose="02020603050405020304" pitchFamily="18" charset="0"/>
              </a:rPr>
              <a:t>).</a:t>
            </a:r>
          </a:p>
          <a:p>
            <a:r>
              <a:rPr lang="en-US" sz="1200" dirty="0">
                <a:effectLst/>
                <a:latin typeface="Times New Roman" panose="02020603050405020304" pitchFamily="18" charset="0"/>
                <a:cs typeface="Times New Roman" panose="02020603050405020304" pitchFamily="18" charset="0"/>
              </a:rPr>
              <a:t>In nonmutation/SNP carriers, TREM2 may be involved in AD</a:t>
            </a:r>
          </a:p>
          <a:p>
            <a:r>
              <a:rPr lang="en-US" sz="1200" dirty="0">
                <a:effectLst/>
                <a:latin typeface="Times New Roman" panose="02020603050405020304" pitchFamily="18" charset="0"/>
                <a:cs typeface="Times New Roman" panose="02020603050405020304" pitchFamily="18" charset="0"/>
              </a:rPr>
              <a:t>pathogenesis through altered expression (</a:t>
            </a:r>
            <a:r>
              <a:rPr lang="en-US" sz="1200" dirty="0">
                <a:solidFill>
                  <a:srgbClr val="2197D2"/>
                </a:solidFill>
                <a:effectLst/>
                <a:latin typeface="Times New Roman" panose="02020603050405020304" pitchFamily="18" charset="0"/>
                <a:cs typeface="Times New Roman" panose="02020603050405020304" pitchFamily="18" charset="0"/>
              </a:rPr>
              <a:t>5</a:t>
            </a:r>
            <a:r>
              <a:rPr lang="en-US" sz="1200" dirty="0">
                <a:effectLst/>
                <a:latin typeface="Times New Roman" panose="02020603050405020304" pitchFamily="18" charset="0"/>
                <a:cs typeface="Times New Roman" panose="02020603050405020304" pitchFamily="18" charset="0"/>
              </a:rPr>
              <a:t>, </a:t>
            </a:r>
            <a:r>
              <a:rPr lang="en-US" sz="1200" dirty="0">
                <a:solidFill>
                  <a:srgbClr val="2197D2"/>
                </a:solidFill>
                <a:effectLst/>
                <a:latin typeface="Times New Roman" panose="02020603050405020304" pitchFamily="18" charset="0"/>
                <a:cs typeface="Times New Roman" panose="02020603050405020304" pitchFamily="18" charset="0"/>
              </a:rPr>
              <a:t>27</a:t>
            </a:r>
            <a:r>
              <a:rPr lang="en-US" sz="1200" dirty="0">
                <a:effectLst/>
                <a:latin typeface="Times New Roman" panose="02020603050405020304" pitchFamily="18" charset="0"/>
                <a:cs typeface="Times New Roman" panose="02020603050405020304" pitchFamily="18" charset="0"/>
              </a:rPr>
              <a:t>), and the</a:t>
            </a:r>
          </a:p>
          <a:p>
            <a:r>
              <a:rPr lang="en-US" sz="1200" dirty="0">
                <a:effectLst/>
                <a:latin typeface="Times New Roman" panose="02020603050405020304" pitchFamily="18" charset="0"/>
                <a:cs typeface="Times New Roman" panose="02020603050405020304" pitchFamily="18" charset="0"/>
              </a:rPr>
              <a:t>decreased TREM2 expression compromises the functions of</a:t>
            </a:r>
          </a:p>
          <a:p>
            <a:r>
              <a:rPr lang="en-US" sz="1200" dirty="0">
                <a:effectLst/>
                <a:latin typeface="Times New Roman" panose="02020603050405020304" pitchFamily="18" charset="0"/>
                <a:cs typeface="Times New Roman" panose="02020603050405020304" pitchFamily="18" charset="0"/>
              </a:rPr>
              <a:t>TREM2 (</a:t>
            </a:r>
            <a:r>
              <a:rPr lang="en-US" sz="1200" dirty="0">
                <a:solidFill>
                  <a:srgbClr val="2197D2"/>
                </a:solidFill>
                <a:effectLst/>
                <a:latin typeface="Times New Roman" panose="02020603050405020304" pitchFamily="18" charset="0"/>
                <a:cs typeface="Times New Roman" panose="02020603050405020304" pitchFamily="18" charset="0"/>
              </a:rPr>
              <a:t>28</a:t>
            </a:r>
            <a:r>
              <a:rPr lang="en-US" sz="1200" dirty="0">
                <a:effectLst/>
                <a:latin typeface="Times New Roman" panose="02020603050405020304" pitchFamily="18" charset="0"/>
                <a:cs typeface="Times New Roman" panose="02020603050405020304" pitchFamily="18" charset="0"/>
              </a:rPr>
              <a:t>). However, how TREM2 expression is regulated</a:t>
            </a:r>
          </a:p>
          <a:p>
            <a:r>
              <a:rPr lang="en-US" sz="1200" dirty="0">
                <a:effectLst/>
                <a:latin typeface="Times New Roman" panose="02020603050405020304" pitchFamily="18" charset="0"/>
                <a:cs typeface="Times New Roman" panose="02020603050405020304" pitchFamily="18" charset="0"/>
              </a:rPr>
              <a:t>and the transcription factors required for TREM2 expression</a:t>
            </a:r>
          </a:p>
          <a:p>
            <a:r>
              <a:rPr lang="en-US" sz="1200" dirty="0">
                <a:effectLst/>
                <a:latin typeface="Times New Roman" panose="02020603050405020304" pitchFamily="18" charset="0"/>
                <a:cs typeface="Times New Roman" panose="02020603050405020304" pitchFamily="18" charset="0"/>
              </a:rPr>
              <a:t>are largely unknown.</a:t>
            </a:r>
          </a:p>
          <a:p>
            <a:r>
              <a:rPr lang="en-US" sz="1200" dirty="0">
                <a:effectLst/>
                <a:highlight>
                  <a:srgbClr val="FFFF00"/>
                </a:highlight>
                <a:latin typeface="Times New Roman" panose="02020603050405020304" pitchFamily="18" charset="0"/>
                <a:cs typeface="Times New Roman" panose="02020603050405020304" pitchFamily="18" charset="0"/>
              </a:rPr>
              <a:t>To identify the minimal promoter region of TREM2 and the</a:t>
            </a:r>
          </a:p>
          <a:p>
            <a:r>
              <a:rPr lang="en-US" sz="1200" dirty="0">
                <a:effectLst/>
                <a:highlight>
                  <a:srgbClr val="FFFF00"/>
                </a:highlight>
                <a:latin typeface="Times New Roman" panose="02020603050405020304" pitchFamily="18" charset="0"/>
                <a:cs typeface="Times New Roman" panose="02020603050405020304" pitchFamily="18" charset="0"/>
              </a:rPr>
              <a:t>transcription factors necessary for TREM2 expression, we</a:t>
            </a:r>
          </a:p>
          <a:p>
            <a:r>
              <a:rPr lang="en-US" sz="1200" dirty="0">
                <a:effectLst/>
                <a:highlight>
                  <a:srgbClr val="FFFF00"/>
                </a:highlight>
                <a:latin typeface="Times New Roman" panose="02020603050405020304" pitchFamily="18" charset="0"/>
                <a:cs typeface="Times New Roman" panose="02020603050405020304" pitchFamily="18" charset="0"/>
              </a:rPr>
              <a:t>generated a series of fragments upstream TSS of TREM2 gene. </a:t>
            </a:r>
            <a:r>
              <a:rPr lang="en-US" sz="1200" dirty="0">
                <a:effectLst/>
                <a:latin typeface="Times New Roman" panose="02020603050405020304" pitchFamily="18" charset="0"/>
                <a:cs typeface="Times New Roman" panose="02020603050405020304" pitchFamily="18" charset="0"/>
              </a:rPr>
              <a:t>It</a:t>
            </a:r>
          </a:p>
          <a:p>
            <a:r>
              <a:rPr lang="en-US" sz="1200" dirty="0">
                <a:effectLst/>
                <a:latin typeface="Times New Roman" panose="02020603050405020304" pitchFamily="18" charset="0"/>
                <a:cs typeface="Times New Roman" panose="02020603050405020304" pitchFamily="18" charset="0"/>
              </a:rPr>
              <a:t>was interesting to note that although the longest fragment</a:t>
            </a:r>
          </a:p>
          <a:p>
            <a:r>
              <a:rPr lang="en-US" sz="1200" dirty="0">
                <a:effectLst/>
                <a:latin typeface="Times New Roman" panose="02020603050405020304" pitchFamily="18" charset="0"/>
                <a:cs typeface="Times New Roman" panose="02020603050405020304" pitchFamily="18" charset="0"/>
              </a:rPr>
              <a:t>(−983 +33) we tested showed little promoter activity, when it</a:t>
            </a:r>
          </a:p>
          <a:p>
            <a:r>
              <a:rPr lang="en-US" sz="1200" dirty="0">
                <a:effectLst/>
                <a:latin typeface="Times New Roman" panose="02020603050405020304" pitchFamily="18" charset="0"/>
                <a:cs typeface="Times New Roman" panose="02020603050405020304" pitchFamily="18" charset="0"/>
              </a:rPr>
              <a:t>was truncated down to −370 +33, the promoter activity spiked</a:t>
            </a:r>
          </a:p>
          <a:p>
            <a:r>
              <a:rPr lang="en-US" sz="1200" dirty="0">
                <a:effectLst/>
                <a:latin typeface="Times New Roman" panose="02020603050405020304" pitchFamily="18" charset="0"/>
                <a:cs typeface="Times New Roman" panose="02020603050405020304" pitchFamily="18" charset="0"/>
              </a:rPr>
              <a:t>up. Further truncation of −370 +33 to −118 +33 abolished</a:t>
            </a:r>
          </a:p>
          <a:p>
            <a:r>
              <a:rPr lang="en-US" sz="1200" dirty="0">
                <a:effectLst/>
                <a:latin typeface="Times New Roman" panose="02020603050405020304" pitchFamily="18" charset="0"/>
                <a:cs typeface="Times New Roman" panose="02020603050405020304" pitchFamily="18" charset="0"/>
              </a:rPr>
              <a:t>promoter activity</a:t>
            </a:r>
            <a:r>
              <a:rPr lang="en-US" sz="1200" dirty="0">
                <a:effectLst/>
                <a:highlight>
                  <a:srgbClr val="FFFF00"/>
                </a:highlight>
                <a:latin typeface="Times New Roman" panose="02020603050405020304" pitchFamily="18" charset="0"/>
                <a:cs typeface="Times New Roman" panose="02020603050405020304" pitchFamily="18" charset="0"/>
              </a:rPr>
              <a:t>. Together, these data indicated that there could</a:t>
            </a:r>
          </a:p>
          <a:p>
            <a:r>
              <a:rPr lang="en-US" sz="1200" dirty="0">
                <a:effectLst/>
                <a:highlight>
                  <a:srgbClr val="FFFF00"/>
                </a:highlight>
                <a:latin typeface="Times New Roman" panose="02020603050405020304" pitchFamily="18" charset="0"/>
                <a:cs typeface="Times New Roman" panose="02020603050405020304" pitchFamily="18" charset="0"/>
              </a:rPr>
              <a:t>be repressing cis-element between −580 −370 and activating</a:t>
            </a:r>
          </a:p>
          <a:p>
            <a:r>
              <a:rPr lang="en-US" sz="1200" dirty="0">
                <a:effectLst/>
                <a:highlight>
                  <a:srgbClr val="FFFF00"/>
                </a:highlight>
                <a:latin typeface="Times New Roman" panose="02020603050405020304" pitchFamily="18" charset="0"/>
                <a:cs typeface="Times New Roman" panose="02020603050405020304" pitchFamily="18" charset="0"/>
              </a:rPr>
              <a:t>cis-element between −370 −118. </a:t>
            </a:r>
            <a:r>
              <a:rPr lang="en-US" sz="1200" dirty="0">
                <a:effectLst/>
                <a:latin typeface="Times New Roman" panose="02020603050405020304" pitchFamily="18" charset="0"/>
                <a:cs typeface="Times New Roman" panose="02020603050405020304" pitchFamily="18" charset="0"/>
              </a:rPr>
              <a:t>We also noticed that the</a:t>
            </a:r>
          </a:p>
        </p:txBody>
      </p:sp>
      <p:sp>
        <p:nvSpPr>
          <p:cNvPr id="5" name="TextBox 4">
            <a:extLst>
              <a:ext uri="{FF2B5EF4-FFF2-40B4-BE49-F238E27FC236}">
                <a16:creationId xmlns:a16="http://schemas.microsoft.com/office/drawing/2014/main" id="{46868D1C-19C5-7AA2-33A8-E7719D205683}"/>
              </a:ext>
            </a:extLst>
          </p:cNvPr>
          <p:cNvSpPr txBox="1"/>
          <p:nvPr/>
        </p:nvSpPr>
        <p:spPr>
          <a:xfrm>
            <a:off x="5805055" y="635537"/>
            <a:ext cx="4932218" cy="5447645"/>
          </a:xfrm>
          <a:prstGeom prst="rect">
            <a:avLst/>
          </a:prstGeom>
          <a:noFill/>
        </p:spPr>
        <p:txBody>
          <a:bodyPr wrap="square">
            <a:spAutoFit/>
          </a:bodyPr>
          <a:lstStyle/>
          <a:p>
            <a:r>
              <a:rPr lang="en-US" sz="1200" dirty="0">
                <a:effectLst/>
                <a:latin typeface="Times New Roman" panose="02020603050405020304" pitchFamily="18" charset="0"/>
                <a:cs typeface="Times New Roman" panose="02020603050405020304" pitchFamily="18" charset="0"/>
              </a:rPr>
              <a:t>fragments pTREM2-E (0 −33) and G (−983 −303) in PGL3-</a:t>
            </a:r>
          </a:p>
          <a:p>
            <a:r>
              <a:rPr lang="en-US" sz="1200" dirty="0">
                <a:effectLst/>
                <a:latin typeface="Times New Roman" panose="02020603050405020304" pitchFamily="18" charset="0"/>
                <a:cs typeface="Times New Roman" panose="02020603050405020304" pitchFamily="18" charset="0"/>
              </a:rPr>
              <a:t>Basic displayed even lower promoter activity than the empty</a:t>
            </a:r>
          </a:p>
          <a:p>
            <a:r>
              <a:rPr lang="en-US" sz="1200" dirty="0">
                <a:effectLst/>
                <a:latin typeface="Times New Roman" panose="02020603050405020304" pitchFamily="18" charset="0"/>
                <a:cs typeface="Times New Roman" panose="02020603050405020304" pitchFamily="18" charset="0"/>
              </a:rPr>
              <a:t>PGL3-Basic vector. One possible explanation is that these fragments</a:t>
            </a:r>
          </a:p>
          <a:p>
            <a:r>
              <a:rPr lang="en-US" sz="1200" dirty="0">
                <a:effectLst/>
                <a:latin typeface="Times New Roman" panose="02020603050405020304" pitchFamily="18" charset="0"/>
                <a:cs typeface="Times New Roman" panose="02020603050405020304" pitchFamily="18" charset="0"/>
              </a:rPr>
              <a:t>replaced the multiple cloning sites of PGL3-Basic that may</a:t>
            </a:r>
          </a:p>
          <a:p>
            <a:r>
              <a:rPr lang="en-US" sz="1200" dirty="0">
                <a:effectLst/>
                <a:latin typeface="Times New Roman" panose="02020603050405020304" pitchFamily="18" charset="0"/>
                <a:cs typeface="Times New Roman" panose="02020603050405020304" pitchFamily="18" charset="0"/>
              </a:rPr>
              <a:t>have a weak promoter activity. If this is the case, the promoter</a:t>
            </a:r>
          </a:p>
          <a:p>
            <a:r>
              <a:rPr lang="en-US" sz="1200" dirty="0">
                <a:effectLst/>
                <a:latin typeface="Times New Roman" panose="02020603050405020304" pitchFamily="18" charset="0"/>
                <a:cs typeface="Times New Roman" panose="02020603050405020304" pitchFamily="18" charset="0"/>
              </a:rPr>
              <a:t>activity of −370 +33 could have been under estimated.</a:t>
            </a:r>
          </a:p>
          <a:p>
            <a:endParaRPr lang="en-US" sz="1200" dirty="0">
              <a:effectLst/>
              <a:latin typeface="Times New Roman" panose="02020603050405020304" pitchFamily="18" charset="0"/>
              <a:cs typeface="Times New Roman" panose="02020603050405020304" pitchFamily="18" charset="0"/>
            </a:endParaRPr>
          </a:p>
          <a:p>
            <a:r>
              <a:rPr lang="en-US" sz="1200" dirty="0">
                <a:effectLst/>
                <a:latin typeface="Times New Roman" panose="02020603050405020304" pitchFamily="18" charset="0"/>
                <a:cs typeface="Times New Roman" panose="02020603050405020304" pitchFamily="18" charset="0"/>
              </a:rPr>
              <a:t>YY1 is ubiquitously expressed in mammalian cells and</a:t>
            </a:r>
          </a:p>
          <a:p>
            <a:r>
              <a:rPr lang="en-US" sz="1200" dirty="0">
                <a:effectLst/>
                <a:latin typeface="Times New Roman" panose="02020603050405020304" pitchFamily="18" charset="0"/>
                <a:cs typeface="Times New Roman" panose="02020603050405020304" pitchFamily="18" charset="0"/>
              </a:rPr>
              <a:t>serves as both transcription activator and repressor depending</a:t>
            </a:r>
          </a:p>
          <a:p>
            <a:r>
              <a:rPr lang="en-US" sz="1200" dirty="0">
                <a:effectLst/>
                <a:latin typeface="Times New Roman" panose="02020603050405020304" pitchFamily="18" charset="0"/>
                <a:cs typeface="Times New Roman" panose="02020603050405020304" pitchFamily="18" charset="0"/>
              </a:rPr>
              <a:t>on its modifications, cofactors, chromatin structures, and</a:t>
            </a:r>
          </a:p>
          <a:p>
            <a:r>
              <a:rPr lang="en-US" sz="1200" dirty="0">
                <a:effectLst/>
                <a:latin typeface="Times New Roman" panose="02020603050405020304" pitchFamily="18" charset="0"/>
                <a:cs typeface="Times New Roman" panose="02020603050405020304" pitchFamily="18" charset="0"/>
              </a:rPr>
              <a:t>target genes (</a:t>
            </a:r>
            <a:r>
              <a:rPr lang="en-US" sz="1200" dirty="0">
                <a:solidFill>
                  <a:srgbClr val="2197D2"/>
                </a:solidFill>
                <a:effectLst/>
                <a:latin typeface="Times New Roman" panose="02020603050405020304" pitchFamily="18" charset="0"/>
                <a:cs typeface="Times New Roman" panose="02020603050405020304" pitchFamily="18" charset="0"/>
              </a:rPr>
              <a:t>29</a:t>
            </a:r>
            <a:r>
              <a:rPr lang="en-US" sz="1200" dirty="0">
                <a:effectLst/>
                <a:latin typeface="Times New Roman" panose="02020603050405020304" pitchFamily="18" charset="0"/>
                <a:cs typeface="Times New Roman" panose="02020603050405020304" pitchFamily="18" charset="0"/>
              </a:rPr>
              <a:t>, </a:t>
            </a:r>
            <a:r>
              <a:rPr lang="en-US" sz="1200" dirty="0">
                <a:solidFill>
                  <a:srgbClr val="2197D2"/>
                </a:solidFill>
                <a:effectLst/>
                <a:latin typeface="Times New Roman" panose="02020603050405020304" pitchFamily="18" charset="0"/>
                <a:cs typeface="Times New Roman" panose="02020603050405020304" pitchFamily="18" charset="0"/>
              </a:rPr>
              <a:t>30</a:t>
            </a:r>
            <a:r>
              <a:rPr lang="en-US" sz="1200" dirty="0">
                <a:effectLst/>
                <a:latin typeface="Times New Roman" panose="02020603050405020304" pitchFamily="18" charset="0"/>
                <a:cs typeface="Times New Roman" panose="02020603050405020304" pitchFamily="18" charset="0"/>
              </a:rPr>
              <a:t>). Some studies suggested that YY1 in</a:t>
            </a:r>
          </a:p>
          <a:p>
            <a:r>
              <a:rPr lang="en-US" sz="1200" dirty="0">
                <a:effectLst/>
                <a:latin typeface="Times New Roman" panose="02020603050405020304" pitchFamily="18" charset="0"/>
                <a:cs typeface="Times New Roman" panose="02020603050405020304" pitchFamily="18" charset="0"/>
              </a:rPr>
              <a:t>neurons may increase A</a:t>
            </a:r>
            <a:r>
              <a:rPr lang="el-GR" sz="1200" dirty="0">
                <a:effectLst/>
                <a:latin typeface="Times New Roman" panose="02020603050405020304" pitchFamily="18" charset="0"/>
                <a:cs typeface="Times New Roman" panose="02020603050405020304" pitchFamily="18" charset="0"/>
              </a:rPr>
              <a:t>β </a:t>
            </a:r>
            <a:r>
              <a:rPr lang="en-US" sz="1200" dirty="0">
                <a:effectLst/>
                <a:latin typeface="Times New Roman" panose="02020603050405020304" pitchFamily="18" charset="0"/>
                <a:cs typeface="Times New Roman" panose="02020603050405020304" pitchFamily="18" charset="0"/>
              </a:rPr>
              <a:t>by regulating the expression of</a:t>
            </a:r>
          </a:p>
          <a:p>
            <a:r>
              <a:rPr lang="en-US" sz="1200" dirty="0">
                <a:effectLst/>
                <a:latin typeface="Times New Roman" panose="02020603050405020304" pitchFamily="18" charset="0"/>
                <a:cs typeface="Times New Roman" panose="02020603050405020304" pitchFamily="18" charset="0"/>
              </a:rPr>
              <a:t>proteins directly and indirectly involved in A</a:t>
            </a:r>
            <a:r>
              <a:rPr lang="el-GR" sz="1200" dirty="0">
                <a:effectLst/>
                <a:latin typeface="Times New Roman" panose="02020603050405020304" pitchFamily="18" charset="0"/>
                <a:cs typeface="Times New Roman" panose="02020603050405020304" pitchFamily="18" charset="0"/>
              </a:rPr>
              <a:t>β </a:t>
            </a:r>
            <a:r>
              <a:rPr lang="en-US" sz="1200" dirty="0">
                <a:effectLst/>
                <a:latin typeface="Times New Roman" panose="02020603050405020304" pitchFamily="18" charset="0"/>
                <a:cs typeface="Times New Roman" panose="02020603050405020304" pitchFamily="18" charset="0"/>
              </a:rPr>
              <a:t>production</a:t>
            </a:r>
          </a:p>
          <a:p>
            <a:r>
              <a:rPr lang="en-US" sz="1200" dirty="0">
                <a:effectLst/>
                <a:latin typeface="Times New Roman" panose="02020603050405020304" pitchFamily="18" charset="0"/>
                <a:cs typeface="Times New Roman" panose="02020603050405020304" pitchFamily="18" charset="0"/>
              </a:rPr>
              <a:t>(</a:t>
            </a:r>
            <a:r>
              <a:rPr lang="en-US" sz="1200" dirty="0">
                <a:solidFill>
                  <a:srgbClr val="2197D2"/>
                </a:solidFill>
                <a:effectLst/>
                <a:latin typeface="Times New Roman" panose="02020603050405020304" pitchFamily="18" charset="0"/>
                <a:cs typeface="Times New Roman" panose="02020603050405020304" pitchFamily="18" charset="0"/>
              </a:rPr>
              <a:t>31–33</a:t>
            </a:r>
            <a:r>
              <a:rPr lang="en-US" sz="1200" dirty="0">
                <a:effectLst/>
                <a:latin typeface="Times New Roman" panose="02020603050405020304" pitchFamily="18" charset="0"/>
                <a:cs typeface="Times New Roman" panose="02020603050405020304" pitchFamily="18" charset="0"/>
              </a:rPr>
              <a:t>). Biopsy examinations indicated that in the hippocampus</a:t>
            </a:r>
          </a:p>
          <a:p>
            <a:r>
              <a:rPr lang="en-US" sz="1200" dirty="0">
                <a:effectLst/>
                <a:latin typeface="Times New Roman" panose="02020603050405020304" pitchFamily="18" charset="0"/>
                <a:cs typeface="Times New Roman" panose="02020603050405020304" pitchFamily="18" charset="0"/>
              </a:rPr>
              <a:t>and temporal cortex of AD patients, YY1 decreases</a:t>
            </a:r>
          </a:p>
          <a:p>
            <a:r>
              <a:rPr lang="en-US" sz="1200" dirty="0">
                <a:effectLst/>
                <a:latin typeface="Times New Roman" panose="02020603050405020304" pitchFamily="18" charset="0"/>
                <a:cs typeface="Times New Roman" panose="02020603050405020304" pitchFamily="18" charset="0"/>
              </a:rPr>
              <a:t>and the proteolytic fragments of YY1 increases. Moreover, YY1</a:t>
            </a:r>
          </a:p>
          <a:p>
            <a:r>
              <a:rPr lang="en-US" sz="1200" dirty="0">
                <a:effectLst/>
                <a:latin typeface="Times New Roman" panose="02020603050405020304" pitchFamily="18" charset="0"/>
                <a:cs typeface="Times New Roman" panose="02020603050405020304" pitchFamily="18" charset="0"/>
              </a:rPr>
              <a:t>was also found to be reduced in the brains of patients with</a:t>
            </a:r>
          </a:p>
          <a:p>
            <a:r>
              <a:rPr lang="en-US" sz="1200" dirty="0">
                <a:effectLst/>
                <a:latin typeface="Times New Roman" panose="02020603050405020304" pitchFamily="18" charset="0"/>
                <a:cs typeface="Times New Roman" panose="02020603050405020304" pitchFamily="18" charset="0"/>
              </a:rPr>
              <a:t>other neurodegenerative disease (</a:t>
            </a:r>
            <a:r>
              <a:rPr lang="en-US" sz="1200" dirty="0">
                <a:solidFill>
                  <a:srgbClr val="2197D2"/>
                </a:solidFill>
                <a:effectLst/>
                <a:latin typeface="Times New Roman" panose="02020603050405020304" pitchFamily="18" charset="0"/>
                <a:cs typeface="Times New Roman" panose="02020603050405020304" pitchFamily="18" charset="0"/>
              </a:rPr>
              <a:t>34</a:t>
            </a:r>
            <a:r>
              <a:rPr lang="en-US" sz="1200" dirty="0">
                <a:effectLst/>
                <a:latin typeface="Times New Roman" panose="02020603050405020304" pitchFamily="18" charset="0"/>
                <a:cs typeface="Times New Roman" panose="02020603050405020304" pitchFamily="18" charset="0"/>
              </a:rPr>
              <a:t>). </a:t>
            </a:r>
            <a:r>
              <a:rPr lang="en-US" sz="1200" dirty="0">
                <a:effectLst/>
                <a:highlight>
                  <a:srgbClr val="FFFF00"/>
                </a:highlight>
                <a:latin typeface="Times New Roman" panose="02020603050405020304" pitchFamily="18" charset="0"/>
                <a:cs typeface="Times New Roman" panose="02020603050405020304" pitchFamily="18" charset="0"/>
              </a:rPr>
              <a:t>We found that YY1 in</a:t>
            </a:r>
          </a:p>
          <a:p>
            <a:r>
              <a:rPr lang="en-US" sz="1200" dirty="0">
                <a:effectLst/>
                <a:highlight>
                  <a:srgbClr val="FFFF00"/>
                </a:highlight>
                <a:latin typeface="Times New Roman" panose="02020603050405020304" pitchFamily="18" charset="0"/>
                <a:cs typeface="Times New Roman" panose="02020603050405020304" pitchFamily="18" charset="0"/>
              </a:rPr>
              <a:t>BV2 is decreased by LPS, a condition to simulate neuroinflammation</a:t>
            </a:r>
          </a:p>
          <a:p>
            <a:r>
              <a:rPr lang="en-US" sz="1200" dirty="0">
                <a:effectLst/>
                <a:highlight>
                  <a:srgbClr val="FFFF00"/>
                </a:highlight>
                <a:latin typeface="Times New Roman" panose="02020603050405020304" pitchFamily="18" charset="0"/>
                <a:cs typeface="Times New Roman" panose="02020603050405020304" pitchFamily="18" charset="0"/>
              </a:rPr>
              <a:t>that is common for almost all neurodegenerative</a:t>
            </a:r>
          </a:p>
          <a:p>
            <a:r>
              <a:rPr lang="en-US" sz="1200" dirty="0">
                <a:effectLst/>
                <a:highlight>
                  <a:srgbClr val="FFFF00"/>
                </a:highlight>
                <a:latin typeface="Times New Roman" panose="02020603050405020304" pitchFamily="18" charset="0"/>
                <a:cs typeface="Times New Roman" panose="02020603050405020304" pitchFamily="18" charset="0"/>
              </a:rPr>
              <a:t>diseases. </a:t>
            </a:r>
            <a:r>
              <a:rPr lang="en-US" sz="1200" dirty="0">
                <a:effectLst/>
                <a:highlight>
                  <a:srgbClr val="00FFFF"/>
                </a:highlight>
                <a:latin typeface="Times New Roman" panose="02020603050405020304" pitchFamily="18" charset="0"/>
                <a:cs typeface="Times New Roman" panose="02020603050405020304" pitchFamily="18" charset="0"/>
              </a:rPr>
              <a:t>However, LPS was shown to increase YY1 activity in</a:t>
            </a:r>
          </a:p>
          <a:p>
            <a:r>
              <a:rPr lang="en-US" sz="1200" dirty="0">
                <a:effectLst/>
                <a:highlight>
                  <a:srgbClr val="00FFFF"/>
                </a:highlight>
                <a:latin typeface="Times New Roman" panose="02020603050405020304" pitchFamily="18" charset="0"/>
                <a:cs typeface="Times New Roman" panose="02020603050405020304" pitchFamily="18" charset="0"/>
              </a:rPr>
              <a:t>B cell in the periphery (</a:t>
            </a:r>
            <a:r>
              <a:rPr lang="en-US" sz="1200" dirty="0">
                <a:solidFill>
                  <a:srgbClr val="2197D2"/>
                </a:solidFill>
                <a:effectLst/>
                <a:highlight>
                  <a:srgbClr val="00FFFF"/>
                </a:highlight>
                <a:latin typeface="Times New Roman" panose="02020603050405020304" pitchFamily="18" charset="0"/>
                <a:cs typeface="Times New Roman" panose="02020603050405020304" pitchFamily="18" charset="0"/>
              </a:rPr>
              <a:t>35</a:t>
            </a:r>
            <a:r>
              <a:rPr lang="en-US" sz="1200" dirty="0">
                <a:effectLst/>
                <a:highlight>
                  <a:srgbClr val="00FFFF"/>
                </a:highlight>
                <a:latin typeface="Times New Roman" panose="02020603050405020304" pitchFamily="18" charset="0"/>
                <a:cs typeface="Times New Roman" panose="02020603050405020304" pitchFamily="18" charset="0"/>
              </a:rPr>
              <a:t>). </a:t>
            </a:r>
            <a:r>
              <a:rPr lang="en-US" sz="1200" dirty="0">
                <a:effectLst/>
                <a:highlight>
                  <a:srgbClr val="00FF00"/>
                </a:highlight>
                <a:latin typeface="Times New Roman" panose="02020603050405020304" pitchFamily="18" charset="0"/>
                <a:cs typeface="Times New Roman" panose="02020603050405020304" pitchFamily="18" charset="0"/>
              </a:rPr>
              <a:t>Our results suggested that YY1</a:t>
            </a:r>
          </a:p>
          <a:p>
            <a:r>
              <a:rPr lang="en-US" sz="1200" dirty="0">
                <a:effectLst/>
                <a:highlight>
                  <a:srgbClr val="00FF00"/>
                </a:highlight>
                <a:latin typeface="Times New Roman" panose="02020603050405020304" pitchFamily="18" charset="0"/>
                <a:cs typeface="Times New Roman" panose="02020603050405020304" pitchFamily="18" charset="0"/>
              </a:rPr>
              <a:t>may directly promote TREM2 expression in microglia, which</a:t>
            </a:r>
          </a:p>
          <a:p>
            <a:r>
              <a:rPr lang="en-US" sz="1200" dirty="0">
                <a:effectLst/>
                <a:highlight>
                  <a:srgbClr val="00FF00"/>
                </a:highlight>
                <a:latin typeface="Times New Roman" panose="02020603050405020304" pitchFamily="18" charset="0"/>
                <a:cs typeface="Times New Roman" panose="02020603050405020304" pitchFamily="18" charset="0"/>
              </a:rPr>
              <a:t>in turn enhances the clearance of A</a:t>
            </a:r>
            <a:r>
              <a:rPr lang="el-GR" sz="1200" dirty="0">
                <a:effectLst/>
                <a:highlight>
                  <a:srgbClr val="00FF00"/>
                </a:highlight>
                <a:latin typeface="Times New Roman" panose="02020603050405020304" pitchFamily="18" charset="0"/>
                <a:cs typeface="Times New Roman" panose="02020603050405020304" pitchFamily="18" charset="0"/>
              </a:rPr>
              <a:t>β, </a:t>
            </a:r>
            <a:r>
              <a:rPr lang="en-US" sz="1200" dirty="0">
                <a:effectLst/>
                <a:highlight>
                  <a:srgbClr val="00FF00"/>
                </a:highlight>
                <a:latin typeface="Times New Roman" panose="02020603050405020304" pitchFamily="18" charset="0"/>
                <a:cs typeface="Times New Roman" panose="02020603050405020304" pitchFamily="18" charset="0"/>
              </a:rPr>
              <a:t>suppresses the immune</a:t>
            </a:r>
          </a:p>
          <a:p>
            <a:r>
              <a:rPr lang="en-US" sz="1200" dirty="0">
                <a:effectLst/>
                <a:highlight>
                  <a:srgbClr val="00FF00"/>
                </a:highlight>
                <a:latin typeface="Times New Roman" panose="02020603050405020304" pitchFamily="18" charset="0"/>
                <a:cs typeface="Times New Roman" panose="02020603050405020304" pitchFamily="18" charset="0"/>
              </a:rPr>
              <a:t>responses, and maintains the cell homeostasis of microglia.</a:t>
            </a:r>
          </a:p>
          <a:p>
            <a:r>
              <a:rPr lang="en-US" sz="1200" dirty="0">
                <a:effectLst/>
                <a:highlight>
                  <a:srgbClr val="00FFFF"/>
                </a:highlight>
                <a:latin typeface="Times New Roman" panose="02020603050405020304" pitchFamily="18" charset="0"/>
                <a:cs typeface="Times New Roman" panose="02020603050405020304" pitchFamily="18" charset="0"/>
              </a:rPr>
              <a:t>Interestingly, YY1 was also reported to indirectly upregulate</a:t>
            </a:r>
          </a:p>
          <a:p>
            <a:r>
              <a:rPr lang="en-US" sz="1200" dirty="0">
                <a:effectLst/>
                <a:highlight>
                  <a:srgbClr val="00FFFF"/>
                </a:highlight>
                <a:latin typeface="Times New Roman" panose="02020603050405020304" pitchFamily="18" charset="0"/>
                <a:cs typeface="Times New Roman" panose="02020603050405020304" pitchFamily="18" charset="0"/>
              </a:rPr>
              <a:t>TREM2 through miRNA (</a:t>
            </a:r>
            <a:r>
              <a:rPr lang="en-US" sz="1200" dirty="0">
                <a:solidFill>
                  <a:srgbClr val="2197D2"/>
                </a:solidFill>
                <a:effectLst/>
                <a:highlight>
                  <a:srgbClr val="00FFFF"/>
                </a:highlight>
                <a:latin typeface="Times New Roman" panose="02020603050405020304" pitchFamily="18" charset="0"/>
                <a:cs typeface="Times New Roman" panose="02020603050405020304" pitchFamily="18" charset="0"/>
              </a:rPr>
              <a:t>36</a:t>
            </a:r>
            <a:r>
              <a:rPr lang="en-US" sz="1200" dirty="0">
                <a:effectLst/>
                <a:highlight>
                  <a:srgbClr val="00FFFF"/>
                </a:highlight>
                <a:latin typeface="Times New Roman" panose="02020603050405020304" pitchFamily="18" charset="0"/>
                <a:cs typeface="Times New Roman" panose="02020603050405020304" pitchFamily="18" charset="0"/>
              </a:rPr>
              <a:t>). </a:t>
            </a:r>
            <a:r>
              <a:rPr lang="en-US" sz="1200" dirty="0">
                <a:effectLst/>
                <a:highlight>
                  <a:srgbClr val="00FF00"/>
                </a:highlight>
                <a:latin typeface="Times New Roman" panose="02020603050405020304" pitchFamily="18" charset="0"/>
                <a:cs typeface="Times New Roman" panose="02020603050405020304" pitchFamily="18" charset="0"/>
              </a:rPr>
              <a:t>Thus, to maintain microglial</a:t>
            </a:r>
          </a:p>
          <a:p>
            <a:r>
              <a:rPr lang="en-US" sz="1200" dirty="0">
                <a:effectLst/>
                <a:highlight>
                  <a:srgbClr val="00FF00"/>
                </a:highlight>
                <a:latin typeface="Times New Roman" panose="02020603050405020304" pitchFamily="18" charset="0"/>
                <a:cs typeface="Times New Roman" panose="02020603050405020304" pitchFamily="18" charset="0"/>
              </a:rPr>
              <a:t>TREM2 expression by enhancing YY1 activity could be a potential</a:t>
            </a:r>
          </a:p>
          <a:p>
            <a:r>
              <a:rPr lang="en-US" sz="1200" dirty="0">
                <a:effectLst/>
                <a:highlight>
                  <a:srgbClr val="00FF00"/>
                </a:highlight>
                <a:latin typeface="Times New Roman" panose="02020603050405020304" pitchFamily="18" charset="0"/>
                <a:cs typeface="Times New Roman" panose="02020603050405020304" pitchFamily="18" charset="0"/>
              </a:rPr>
              <a:t>strategy for AD prevention and diagnosis.</a:t>
            </a:r>
          </a:p>
        </p:txBody>
      </p:sp>
      <p:sp>
        <p:nvSpPr>
          <p:cNvPr id="2" name="TextBox 1">
            <a:extLst>
              <a:ext uri="{FF2B5EF4-FFF2-40B4-BE49-F238E27FC236}">
                <a16:creationId xmlns:a16="http://schemas.microsoft.com/office/drawing/2014/main" id="{442501ED-BF45-95FA-56D5-05F2A3910C63}"/>
              </a:ext>
            </a:extLst>
          </p:cNvPr>
          <p:cNvSpPr txBox="1"/>
          <p:nvPr/>
        </p:nvSpPr>
        <p:spPr>
          <a:xfrm>
            <a:off x="296883" y="1805049"/>
            <a:ext cx="1157844" cy="923330"/>
          </a:xfrm>
          <a:prstGeom prst="rect">
            <a:avLst/>
          </a:prstGeom>
          <a:noFill/>
        </p:spPr>
        <p:txBody>
          <a:bodyPr wrap="square" rtlCol="0">
            <a:spAutoFit/>
          </a:bodyPr>
          <a:lstStyle/>
          <a:p>
            <a:r>
              <a:rPr lang="en-US" dirty="0"/>
              <a:t>Resetting the stage here</a:t>
            </a:r>
          </a:p>
        </p:txBody>
      </p:sp>
      <p:cxnSp>
        <p:nvCxnSpPr>
          <p:cNvPr id="6" name="Straight Connector 5">
            <a:extLst>
              <a:ext uri="{FF2B5EF4-FFF2-40B4-BE49-F238E27FC236}">
                <a16:creationId xmlns:a16="http://schemas.microsoft.com/office/drawing/2014/main" id="{604DCA10-767E-86C1-FC6E-42FA1A916D5C}"/>
              </a:ext>
            </a:extLst>
          </p:cNvPr>
          <p:cNvCxnSpPr/>
          <p:nvPr/>
        </p:nvCxnSpPr>
        <p:spPr>
          <a:xfrm>
            <a:off x="225631" y="4025732"/>
            <a:ext cx="517764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EC82D17-D4D1-61B2-E71B-177ED96BC2E3}"/>
              </a:ext>
            </a:extLst>
          </p:cNvPr>
          <p:cNvSpPr txBox="1"/>
          <p:nvPr/>
        </p:nvSpPr>
        <p:spPr>
          <a:xfrm>
            <a:off x="296883" y="4145361"/>
            <a:ext cx="1047008" cy="646331"/>
          </a:xfrm>
          <a:prstGeom prst="rect">
            <a:avLst/>
          </a:prstGeom>
          <a:noFill/>
        </p:spPr>
        <p:txBody>
          <a:bodyPr wrap="square" rtlCol="0">
            <a:spAutoFit/>
          </a:bodyPr>
          <a:lstStyle/>
          <a:p>
            <a:r>
              <a:rPr lang="en-US" dirty="0"/>
              <a:t>What they did</a:t>
            </a:r>
          </a:p>
        </p:txBody>
      </p:sp>
      <p:sp>
        <p:nvSpPr>
          <p:cNvPr id="8" name="TextBox 7">
            <a:extLst>
              <a:ext uri="{FF2B5EF4-FFF2-40B4-BE49-F238E27FC236}">
                <a16:creationId xmlns:a16="http://schemas.microsoft.com/office/drawing/2014/main" id="{290D6387-5EBE-8178-49A3-64F853D1A1F6}"/>
              </a:ext>
            </a:extLst>
          </p:cNvPr>
          <p:cNvSpPr txBox="1"/>
          <p:nvPr/>
        </p:nvSpPr>
        <p:spPr>
          <a:xfrm>
            <a:off x="225632" y="5214043"/>
            <a:ext cx="1118260" cy="923330"/>
          </a:xfrm>
          <a:prstGeom prst="rect">
            <a:avLst/>
          </a:prstGeom>
          <a:noFill/>
        </p:spPr>
        <p:txBody>
          <a:bodyPr wrap="square" rtlCol="0">
            <a:spAutoFit/>
          </a:bodyPr>
          <a:lstStyle/>
          <a:p>
            <a:r>
              <a:rPr lang="en-US" dirty="0"/>
              <a:t>What they found</a:t>
            </a:r>
          </a:p>
        </p:txBody>
      </p:sp>
      <p:sp>
        <p:nvSpPr>
          <p:cNvPr id="10" name="TextBox 9">
            <a:extLst>
              <a:ext uri="{FF2B5EF4-FFF2-40B4-BE49-F238E27FC236}">
                <a16:creationId xmlns:a16="http://schemas.microsoft.com/office/drawing/2014/main" id="{DE2BF600-225F-D3A9-052C-FFFE3D00C276}"/>
              </a:ext>
            </a:extLst>
          </p:cNvPr>
          <p:cNvSpPr txBox="1"/>
          <p:nvPr/>
        </p:nvSpPr>
        <p:spPr>
          <a:xfrm>
            <a:off x="10155383" y="1943548"/>
            <a:ext cx="1830777" cy="646331"/>
          </a:xfrm>
          <a:prstGeom prst="rect">
            <a:avLst/>
          </a:prstGeom>
          <a:noFill/>
        </p:spPr>
        <p:txBody>
          <a:bodyPr wrap="square" rtlCol="0">
            <a:spAutoFit/>
          </a:bodyPr>
          <a:lstStyle/>
          <a:p>
            <a:r>
              <a:rPr lang="en-US" dirty="0"/>
              <a:t>Info on YY1, not in intro</a:t>
            </a:r>
          </a:p>
        </p:txBody>
      </p:sp>
      <p:sp>
        <p:nvSpPr>
          <p:cNvPr id="11" name="TextBox 10">
            <a:extLst>
              <a:ext uri="{FF2B5EF4-FFF2-40B4-BE49-F238E27FC236}">
                <a16:creationId xmlns:a16="http://schemas.microsoft.com/office/drawing/2014/main" id="{C97CF1F1-7FDE-B0E7-2998-CE5963CDE494}"/>
              </a:ext>
            </a:extLst>
          </p:cNvPr>
          <p:cNvSpPr txBox="1"/>
          <p:nvPr/>
        </p:nvSpPr>
        <p:spPr>
          <a:xfrm>
            <a:off x="10402785" y="3469804"/>
            <a:ext cx="1282534" cy="646331"/>
          </a:xfrm>
          <a:prstGeom prst="rect">
            <a:avLst/>
          </a:prstGeom>
          <a:noFill/>
        </p:spPr>
        <p:txBody>
          <a:bodyPr wrap="square" rtlCol="0">
            <a:spAutoFit/>
          </a:bodyPr>
          <a:lstStyle/>
          <a:p>
            <a:r>
              <a:rPr lang="en-US" dirty="0"/>
              <a:t>What they found</a:t>
            </a:r>
          </a:p>
        </p:txBody>
      </p:sp>
      <p:sp>
        <p:nvSpPr>
          <p:cNvPr id="12" name="TextBox 11">
            <a:extLst>
              <a:ext uri="{FF2B5EF4-FFF2-40B4-BE49-F238E27FC236}">
                <a16:creationId xmlns:a16="http://schemas.microsoft.com/office/drawing/2014/main" id="{046F9302-129B-0033-CEBB-60CCD0A82460}"/>
              </a:ext>
            </a:extLst>
          </p:cNvPr>
          <p:cNvSpPr txBox="1"/>
          <p:nvPr/>
        </p:nvSpPr>
        <p:spPr>
          <a:xfrm>
            <a:off x="10337471" y="4116135"/>
            <a:ext cx="1719942" cy="646331"/>
          </a:xfrm>
          <a:prstGeom prst="rect">
            <a:avLst/>
          </a:prstGeom>
          <a:noFill/>
        </p:spPr>
        <p:txBody>
          <a:bodyPr wrap="square" rtlCol="0">
            <a:spAutoFit/>
          </a:bodyPr>
          <a:lstStyle/>
          <a:p>
            <a:r>
              <a:rPr lang="en-US" dirty="0"/>
              <a:t>Related info in the literature</a:t>
            </a:r>
          </a:p>
        </p:txBody>
      </p:sp>
      <p:sp>
        <p:nvSpPr>
          <p:cNvPr id="13" name="TextBox 12">
            <a:extLst>
              <a:ext uri="{FF2B5EF4-FFF2-40B4-BE49-F238E27FC236}">
                <a16:creationId xmlns:a16="http://schemas.microsoft.com/office/drawing/2014/main" id="{4EA18977-2C93-F951-09B4-7F0794FA8BF1}"/>
              </a:ext>
            </a:extLst>
          </p:cNvPr>
          <p:cNvSpPr txBox="1"/>
          <p:nvPr/>
        </p:nvSpPr>
        <p:spPr>
          <a:xfrm>
            <a:off x="10216740" y="4698187"/>
            <a:ext cx="1678377" cy="1200329"/>
          </a:xfrm>
          <a:prstGeom prst="rect">
            <a:avLst/>
          </a:prstGeom>
          <a:noFill/>
        </p:spPr>
        <p:txBody>
          <a:bodyPr wrap="square" rtlCol="0">
            <a:spAutoFit/>
          </a:bodyPr>
          <a:lstStyle/>
          <a:p>
            <a:r>
              <a:rPr lang="en-US" dirty="0"/>
              <a:t>What their results mean, their conclusions</a:t>
            </a:r>
          </a:p>
        </p:txBody>
      </p:sp>
    </p:spTree>
    <p:extLst>
      <p:ext uri="{BB962C8B-B14F-4D97-AF65-F5344CB8AC3E}">
        <p14:creationId xmlns:p14="http://schemas.microsoft.com/office/powerpoint/2010/main" val="2073552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71F9C2-443A-5749-23F5-401A9AEDDF3C}"/>
              </a:ext>
            </a:extLst>
          </p:cNvPr>
          <p:cNvSpPr txBox="1"/>
          <p:nvPr/>
        </p:nvSpPr>
        <p:spPr>
          <a:xfrm>
            <a:off x="401782" y="460030"/>
            <a:ext cx="5943600" cy="2308324"/>
          </a:xfrm>
          <a:prstGeom prst="rect">
            <a:avLst/>
          </a:prstGeom>
          <a:noFill/>
        </p:spPr>
        <p:txBody>
          <a:bodyPr wrap="square">
            <a:spAutoFit/>
          </a:bodyPr>
          <a:lstStyle/>
          <a:p>
            <a:r>
              <a:rPr lang="en-US" sz="1800" dirty="0">
                <a:effectLst/>
                <a:latin typeface="Times New Roman" panose="02020603050405020304" pitchFamily="18" charset="0"/>
                <a:cs typeface="Times New Roman" panose="02020603050405020304" pitchFamily="18" charset="0"/>
              </a:rPr>
              <a:t>Given the genetic and functional studies indicate that</a:t>
            </a:r>
          </a:p>
          <a:p>
            <a:r>
              <a:rPr lang="en-US" sz="1800" dirty="0">
                <a:effectLst/>
                <a:latin typeface="Times New Roman" panose="02020603050405020304" pitchFamily="18" charset="0"/>
                <a:cs typeface="Times New Roman" panose="02020603050405020304" pitchFamily="18" charset="0"/>
              </a:rPr>
              <a:t>compromised TREM2 functions are correlated to AD, insufficient TREM2 expression could be a potential cause of AD (</a:t>
            </a:r>
            <a:r>
              <a:rPr lang="en-US" sz="1800" dirty="0">
                <a:solidFill>
                  <a:srgbClr val="2197D2"/>
                </a:solidFill>
                <a:effectLst/>
                <a:latin typeface="Times New Roman" panose="02020603050405020304" pitchFamily="18" charset="0"/>
                <a:cs typeface="Times New Roman" panose="02020603050405020304" pitchFamily="18" charset="0"/>
              </a:rPr>
              <a:t>17</a:t>
            </a:r>
            <a:r>
              <a:rPr lang="en-US" sz="1800" dirty="0">
                <a:effectLst/>
                <a:latin typeface="Times New Roman" panose="02020603050405020304" pitchFamily="18" charset="0"/>
                <a:cs typeface="Times New Roman" panose="02020603050405020304" pitchFamily="18" charset="0"/>
              </a:rPr>
              <a:t>). </a:t>
            </a:r>
            <a:r>
              <a:rPr lang="en-US" sz="1800" dirty="0">
                <a:effectLst/>
                <a:highlight>
                  <a:srgbClr val="00FFFF"/>
                </a:highlight>
                <a:latin typeface="Times New Roman" panose="02020603050405020304" pitchFamily="18" charset="0"/>
                <a:cs typeface="Times New Roman" panose="02020603050405020304" pitchFamily="18" charset="0"/>
              </a:rPr>
              <a:t>In vitro studies in microglial cells demonstrated that the expression of TREM2 is decreased by proinflammatory agents such as TNF</a:t>
            </a:r>
            <a:r>
              <a:rPr lang="el-GR" sz="1800" dirty="0">
                <a:effectLst/>
                <a:highlight>
                  <a:srgbClr val="00FFFF"/>
                </a:highlight>
                <a:latin typeface="Times New Roman" panose="02020603050405020304" pitchFamily="18" charset="0"/>
                <a:cs typeface="Times New Roman" panose="02020603050405020304" pitchFamily="18" charset="0"/>
              </a:rPr>
              <a:t>α, </a:t>
            </a:r>
            <a:r>
              <a:rPr lang="en-US" sz="1800" dirty="0">
                <a:effectLst/>
                <a:highlight>
                  <a:srgbClr val="00FFFF"/>
                </a:highlight>
                <a:latin typeface="Times New Roman" panose="02020603050405020304" pitchFamily="18" charset="0"/>
                <a:cs typeface="Times New Roman" panose="02020603050405020304" pitchFamily="18" charset="0"/>
              </a:rPr>
              <a:t>IL1</a:t>
            </a:r>
            <a:r>
              <a:rPr lang="el-GR" sz="1800" dirty="0">
                <a:effectLst/>
                <a:highlight>
                  <a:srgbClr val="00FFFF"/>
                </a:highlight>
                <a:latin typeface="Times New Roman" panose="02020603050405020304" pitchFamily="18" charset="0"/>
                <a:cs typeface="Times New Roman" panose="02020603050405020304" pitchFamily="18" charset="0"/>
              </a:rPr>
              <a:t>β, </a:t>
            </a:r>
            <a:r>
              <a:rPr lang="en-US" sz="1800" dirty="0">
                <a:effectLst/>
                <a:highlight>
                  <a:srgbClr val="00FFFF"/>
                </a:highlight>
                <a:latin typeface="Times New Roman" panose="02020603050405020304" pitchFamily="18" charset="0"/>
                <a:cs typeface="Times New Roman" panose="02020603050405020304" pitchFamily="18" charset="0"/>
              </a:rPr>
              <a:t>IFN</a:t>
            </a:r>
            <a:r>
              <a:rPr lang="el-GR" sz="1800" dirty="0">
                <a:effectLst/>
                <a:highlight>
                  <a:srgbClr val="00FFFF"/>
                </a:highlight>
                <a:latin typeface="Times New Roman" panose="02020603050405020304" pitchFamily="18" charset="0"/>
                <a:cs typeface="Times New Roman" panose="02020603050405020304" pitchFamily="18" charset="0"/>
              </a:rPr>
              <a:t>γ, </a:t>
            </a:r>
            <a:r>
              <a:rPr lang="en-US" sz="1800" dirty="0">
                <a:effectLst/>
                <a:highlight>
                  <a:srgbClr val="00FFFF"/>
                </a:highlight>
                <a:latin typeface="Times New Roman" panose="02020603050405020304" pitchFamily="18" charset="0"/>
                <a:cs typeface="Times New Roman" panose="02020603050405020304" pitchFamily="18" charset="0"/>
              </a:rPr>
              <a:t>and lipopolysaccharide (LPS) (</a:t>
            </a:r>
            <a:r>
              <a:rPr lang="en-US" sz="1800" dirty="0">
                <a:solidFill>
                  <a:srgbClr val="2197D2"/>
                </a:solidFill>
                <a:effectLst/>
                <a:highlight>
                  <a:srgbClr val="00FFFF"/>
                </a:highlight>
                <a:latin typeface="Times New Roman" panose="02020603050405020304" pitchFamily="18" charset="0"/>
                <a:cs typeface="Times New Roman" panose="02020603050405020304" pitchFamily="18" charset="0"/>
              </a:rPr>
              <a:t>18</a:t>
            </a:r>
            <a:r>
              <a:rPr lang="en-US" sz="1800" dirty="0">
                <a:effectLst/>
                <a:highlight>
                  <a:srgbClr val="00FFFF"/>
                </a:highlight>
                <a:latin typeface="Times New Roman" panose="02020603050405020304" pitchFamily="18" charset="0"/>
                <a:cs typeface="Times New Roman" panose="02020603050405020304" pitchFamily="18" charset="0"/>
              </a:rPr>
              <a:t>, </a:t>
            </a:r>
            <a:r>
              <a:rPr lang="en-US" sz="1800" dirty="0">
                <a:solidFill>
                  <a:srgbClr val="2197D2"/>
                </a:solidFill>
                <a:effectLst/>
                <a:highlight>
                  <a:srgbClr val="00FFFF"/>
                </a:highlight>
                <a:latin typeface="Times New Roman" panose="02020603050405020304" pitchFamily="18" charset="0"/>
                <a:cs typeface="Times New Roman" panose="02020603050405020304" pitchFamily="18" charset="0"/>
              </a:rPr>
              <a:t>19</a:t>
            </a:r>
            <a:r>
              <a:rPr lang="en-US" sz="1800" dirty="0">
                <a:effectLst/>
                <a:highlight>
                  <a:srgbClr val="00FFFF"/>
                </a:highlight>
                <a:latin typeface="Times New Roman" panose="02020603050405020304" pitchFamily="18" charset="0"/>
                <a:cs typeface="Times New Roman" panose="02020603050405020304" pitchFamily="18" charset="0"/>
              </a:rPr>
              <a:t>). </a:t>
            </a:r>
            <a:r>
              <a:rPr lang="en-US" sz="1800" dirty="0">
                <a:effectLst/>
                <a:highlight>
                  <a:srgbClr val="FFFF00"/>
                </a:highlight>
                <a:latin typeface="Times New Roman" panose="02020603050405020304" pitchFamily="18" charset="0"/>
                <a:cs typeface="Times New Roman" panose="02020603050405020304" pitchFamily="18" charset="0"/>
              </a:rPr>
              <a:t>However, how TREM2 expression is regulated, especially in the context of AD, remains elusive.</a:t>
            </a:r>
          </a:p>
        </p:txBody>
      </p:sp>
      <p:sp>
        <p:nvSpPr>
          <p:cNvPr id="5" name="TextBox 4">
            <a:extLst>
              <a:ext uri="{FF2B5EF4-FFF2-40B4-BE49-F238E27FC236}">
                <a16:creationId xmlns:a16="http://schemas.microsoft.com/office/drawing/2014/main" id="{11C7694D-F017-B62B-67A3-E3DEA3E49CE9}"/>
              </a:ext>
            </a:extLst>
          </p:cNvPr>
          <p:cNvSpPr txBox="1"/>
          <p:nvPr/>
        </p:nvSpPr>
        <p:spPr>
          <a:xfrm>
            <a:off x="325582" y="3269672"/>
            <a:ext cx="6096000" cy="3416320"/>
          </a:xfrm>
          <a:prstGeom prst="rect">
            <a:avLst/>
          </a:prstGeom>
          <a:noFill/>
        </p:spPr>
        <p:txBody>
          <a:bodyPr wrap="square">
            <a:spAutoFit/>
          </a:bodyPr>
          <a:lstStyle/>
          <a:p>
            <a:r>
              <a:rPr lang="en-US" sz="1800" dirty="0">
                <a:effectLst/>
                <a:highlight>
                  <a:srgbClr val="00FFFF"/>
                </a:highlight>
                <a:latin typeface="Times New Roman" panose="02020603050405020304" pitchFamily="18" charset="0"/>
                <a:cs typeface="Times New Roman" panose="02020603050405020304" pitchFamily="18" charset="0"/>
              </a:rPr>
              <a:t>We found that YY1 in BV2 is decreased by LPS, a condition to simulate neuroinflammation that is common for almost all neurodegenerative diseases. </a:t>
            </a:r>
            <a:r>
              <a:rPr lang="en-US" sz="1800" dirty="0">
                <a:effectLst/>
                <a:latin typeface="Times New Roman" panose="02020603050405020304" pitchFamily="18" charset="0"/>
                <a:cs typeface="Times New Roman" panose="02020603050405020304" pitchFamily="18" charset="0"/>
              </a:rPr>
              <a:t>However, LPS was shown to increase YY1 activity in B cell in the periphery (</a:t>
            </a:r>
            <a:r>
              <a:rPr lang="en-US" sz="1800" dirty="0">
                <a:solidFill>
                  <a:srgbClr val="2197D2"/>
                </a:solidFill>
                <a:effectLst/>
                <a:latin typeface="Times New Roman" panose="02020603050405020304" pitchFamily="18" charset="0"/>
                <a:cs typeface="Times New Roman" panose="02020603050405020304" pitchFamily="18" charset="0"/>
              </a:rPr>
              <a:t>35</a:t>
            </a:r>
            <a:r>
              <a:rPr lang="en-US" sz="1800" dirty="0">
                <a:effectLst/>
                <a:latin typeface="Times New Roman" panose="02020603050405020304" pitchFamily="18" charset="0"/>
                <a:cs typeface="Times New Roman" panose="02020603050405020304" pitchFamily="18" charset="0"/>
              </a:rPr>
              <a:t>). </a:t>
            </a:r>
            <a:r>
              <a:rPr lang="en-US" sz="1800" dirty="0">
                <a:effectLst/>
                <a:highlight>
                  <a:srgbClr val="00FFFF"/>
                </a:highlight>
                <a:latin typeface="Times New Roman" panose="02020603050405020304" pitchFamily="18" charset="0"/>
                <a:cs typeface="Times New Roman" panose="02020603050405020304" pitchFamily="18" charset="0"/>
              </a:rPr>
              <a:t>Our results suggested that YY1 may directly promote TREM2 expression in microglia, which in turn enhances the clearance of A</a:t>
            </a:r>
            <a:r>
              <a:rPr lang="el-GR" sz="1800" dirty="0">
                <a:effectLst/>
                <a:highlight>
                  <a:srgbClr val="00FFFF"/>
                </a:highlight>
                <a:latin typeface="Times New Roman" panose="02020603050405020304" pitchFamily="18" charset="0"/>
                <a:cs typeface="Times New Roman" panose="02020603050405020304" pitchFamily="18" charset="0"/>
              </a:rPr>
              <a:t>β, </a:t>
            </a:r>
            <a:r>
              <a:rPr lang="en-US" sz="1800" dirty="0">
                <a:effectLst/>
                <a:highlight>
                  <a:srgbClr val="00FFFF"/>
                </a:highlight>
                <a:latin typeface="Times New Roman" panose="02020603050405020304" pitchFamily="18" charset="0"/>
                <a:cs typeface="Times New Roman" panose="02020603050405020304" pitchFamily="18" charset="0"/>
              </a:rPr>
              <a:t>suppresses the immune responses, and maintains the cell homeostasis of microglia.</a:t>
            </a:r>
          </a:p>
          <a:p>
            <a:r>
              <a:rPr lang="en-US" sz="1800" dirty="0">
                <a:effectLst/>
                <a:latin typeface="Times New Roman" panose="02020603050405020304" pitchFamily="18" charset="0"/>
                <a:cs typeface="Times New Roman" panose="02020603050405020304" pitchFamily="18" charset="0"/>
              </a:rPr>
              <a:t>Interestingly, YY1 was also reported to indirectly upregulate</a:t>
            </a:r>
          </a:p>
          <a:p>
            <a:r>
              <a:rPr lang="en-US" sz="1800" dirty="0">
                <a:effectLst/>
                <a:latin typeface="Times New Roman" panose="02020603050405020304" pitchFamily="18" charset="0"/>
                <a:cs typeface="Times New Roman" panose="02020603050405020304" pitchFamily="18" charset="0"/>
              </a:rPr>
              <a:t>TREM2 through miRNA (</a:t>
            </a:r>
            <a:r>
              <a:rPr lang="en-US" sz="1800" dirty="0">
                <a:solidFill>
                  <a:srgbClr val="2197D2"/>
                </a:solidFill>
                <a:effectLst/>
                <a:latin typeface="Times New Roman" panose="02020603050405020304" pitchFamily="18" charset="0"/>
                <a:cs typeface="Times New Roman" panose="02020603050405020304" pitchFamily="18" charset="0"/>
              </a:rPr>
              <a:t>36</a:t>
            </a:r>
            <a:r>
              <a:rPr lang="en-US" sz="1800" dirty="0">
                <a:effectLst/>
                <a:latin typeface="Times New Roman" panose="02020603050405020304" pitchFamily="18" charset="0"/>
                <a:cs typeface="Times New Roman" panose="02020603050405020304" pitchFamily="18" charset="0"/>
              </a:rPr>
              <a:t>). Thus, to maintain microglial</a:t>
            </a:r>
          </a:p>
          <a:p>
            <a:r>
              <a:rPr lang="en-US" sz="1800" dirty="0">
                <a:effectLst/>
                <a:latin typeface="Times New Roman" panose="02020603050405020304" pitchFamily="18" charset="0"/>
                <a:cs typeface="Times New Roman" panose="02020603050405020304" pitchFamily="18" charset="0"/>
              </a:rPr>
              <a:t>TREM2 expression by enhancing YY1 activity could be a potential strategy for AD prevention and diagnosis.</a:t>
            </a:r>
          </a:p>
        </p:txBody>
      </p:sp>
      <p:sp>
        <p:nvSpPr>
          <p:cNvPr id="2" name="TextBox 1">
            <a:extLst>
              <a:ext uri="{FF2B5EF4-FFF2-40B4-BE49-F238E27FC236}">
                <a16:creationId xmlns:a16="http://schemas.microsoft.com/office/drawing/2014/main" id="{7FE1CF21-F33E-3AD6-F0B0-7B3C6A198C16}"/>
              </a:ext>
            </a:extLst>
          </p:cNvPr>
          <p:cNvSpPr txBox="1"/>
          <p:nvPr/>
        </p:nvSpPr>
        <p:spPr>
          <a:xfrm>
            <a:off x="6923314" y="700644"/>
            <a:ext cx="3411062" cy="523220"/>
          </a:xfrm>
          <a:prstGeom prst="rect">
            <a:avLst/>
          </a:prstGeom>
          <a:noFill/>
        </p:spPr>
        <p:txBody>
          <a:bodyPr wrap="none" rtlCol="0">
            <a:spAutoFit/>
          </a:bodyPr>
          <a:lstStyle/>
          <a:p>
            <a:r>
              <a:rPr lang="en-US" sz="2800" dirty="0"/>
              <a:t>From the Introduction</a:t>
            </a:r>
          </a:p>
        </p:txBody>
      </p:sp>
      <p:sp>
        <p:nvSpPr>
          <p:cNvPr id="4" name="TextBox 3">
            <a:extLst>
              <a:ext uri="{FF2B5EF4-FFF2-40B4-BE49-F238E27FC236}">
                <a16:creationId xmlns:a16="http://schemas.microsoft.com/office/drawing/2014/main" id="{378D3044-943D-1D31-C544-6830D5BDF661}"/>
              </a:ext>
            </a:extLst>
          </p:cNvPr>
          <p:cNvSpPr txBox="1"/>
          <p:nvPr/>
        </p:nvSpPr>
        <p:spPr>
          <a:xfrm>
            <a:off x="6923314" y="3269672"/>
            <a:ext cx="4809507" cy="2246769"/>
          </a:xfrm>
          <a:prstGeom prst="rect">
            <a:avLst/>
          </a:prstGeom>
          <a:noFill/>
        </p:spPr>
        <p:txBody>
          <a:bodyPr wrap="square" rtlCol="0">
            <a:spAutoFit/>
          </a:bodyPr>
          <a:lstStyle/>
          <a:p>
            <a:r>
              <a:rPr lang="en-US" sz="2800" dirty="0"/>
              <a:t>From the Discussion – </a:t>
            </a:r>
          </a:p>
          <a:p>
            <a:r>
              <a:rPr lang="en-US" sz="2800" dirty="0"/>
              <a:t>The “Edge of the World” has moved,</a:t>
            </a:r>
          </a:p>
          <a:p>
            <a:r>
              <a:rPr lang="en-US" sz="2800" dirty="0"/>
              <a:t>YY1 has been added to this system/response</a:t>
            </a:r>
          </a:p>
        </p:txBody>
      </p:sp>
    </p:spTree>
    <p:extLst>
      <p:ext uri="{BB962C8B-B14F-4D97-AF65-F5344CB8AC3E}">
        <p14:creationId xmlns:p14="http://schemas.microsoft.com/office/powerpoint/2010/main" val="1889969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BCBD16-3627-9CF6-1F45-5AE050EA12FB}"/>
              </a:ext>
            </a:extLst>
          </p:cNvPr>
          <p:cNvSpPr txBox="1"/>
          <p:nvPr/>
        </p:nvSpPr>
        <p:spPr>
          <a:xfrm>
            <a:off x="338119" y="219572"/>
            <a:ext cx="11305638" cy="6494085"/>
          </a:xfrm>
          <a:prstGeom prst="rect">
            <a:avLst/>
          </a:prstGeom>
          <a:noFill/>
        </p:spPr>
        <p:txBody>
          <a:bodyPr wrap="square" rtlCol="0">
            <a:spAutoFit/>
          </a:bodyPr>
          <a:lstStyle/>
          <a:p>
            <a:r>
              <a:rPr lang="en-US" sz="4000" b="1" dirty="0"/>
              <a:t>Results – What they found</a:t>
            </a:r>
          </a:p>
          <a:p>
            <a:pPr marL="571500" indent="-571500">
              <a:buFont typeface="Arial" panose="020B0604020202020204" pitchFamily="34" charset="0"/>
              <a:buChar char="•"/>
            </a:pPr>
            <a:r>
              <a:rPr lang="en-US" sz="4000" dirty="0"/>
              <a:t>Text will describe the results – the words</a:t>
            </a:r>
          </a:p>
          <a:p>
            <a:pPr marL="571500" indent="-571500">
              <a:buFont typeface="Arial" panose="020B0604020202020204" pitchFamily="34" charset="0"/>
              <a:buChar char="•"/>
            </a:pPr>
            <a:r>
              <a:rPr lang="en-US" sz="4000" dirty="0"/>
              <a:t>Figures will show the results – the images</a:t>
            </a:r>
          </a:p>
          <a:p>
            <a:pPr marL="571500" indent="-571500">
              <a:buFont typeface="Arial" panose="020B0604020202020204" pitchFamily="34" charset="0"/>
              <a:buChar char="•"/>
            </a:pPr>
            <a:r>
              <a:rPr lang="en-US" sz="4000" dirty="0"/>
              <a:t>You want to read them together</a:t>
            </a:r>
          </a:p>
          <a:p>
            <a:pPr marL="571500" indent="-571500">
              <a:buFont typeface="Arial" panose="020B0604020202020204" pitchFamily="34" charset="0"/>
              <a:buChar char="•"/>
            </a:pPr>
            <a:endParaRPr lang="en-US" sz="4000" dirty="0"/>
          </a:p>
          <a:p>
            <a:pPr marL="571500" indent="-571500">
              <a:buFont typeface="Arial" panose="020B0604020202020204" pitchFamily="34" charset="0"/>
              <a:buChar char="•"/>
            </a:pPr>
            <a:r>
              <a:rPr lang="en-US" sz="3600" dirty="0"/>
              <a:t>Pay attention to subheadings!</a:t>
            </a:r>
          </a:p>
          <a:p>
            <a:pPr marL="571500" indent="-571500">
              <a:buFont typeface="Arial" panose="020B0604020202020204" pitchFamily="34" charset="0"/>
              <a:buChar char="•"/>
            </a:pPr>
            <a:r>
              <a:rPr lang="en-US" sz="3600" dirty="0"/>
              <a:t>Look for topic sentences (what we’re doing and why)</a:t>
            </a:r>
          </a:p>
          <a:p>
            <a:pPr marL="571500" indent="-571500">
              <a:buFont typeface="Arial" panose="020B0604020202020204" pitchFamily="34" charset="0"/>
              <a:buChar char="•"/>
            </a:pPr>
            <a:r>
              <a:rPr lang="en-US" sz="3600" dirty="0"/>
              <a:t>Look for results statements (we found/the data show…)</a:t>
            </a:r>
          </a:p>
          <a:p>
            <a:pPr marL="571500" indent="-571500">
              <a:buFont typeface="Arial" panose="020B0604020202020204" pitchFamily="34" charset="0"/>
              <a:buChar char="•"/>
            </a:pPr>
            <a:r>
              <a:rPr lang="en-US" sz="3600" dirty="0"/>
              <a:t>The results often flow from one to another, to tell a story</a:t>
            </a:r>
          </a:p>
          <a:p>
            <a:pPr marL="571500" indent="-571500">
              <a:buFont typeface="Arial" panose="020B0604020202020204" pitchFamily="34" charset="0"/>
              <a:buChar char="•"/>
            </a:pPr>
            <a:r>
              <a:rPr lang="en-US" sz="3600" dirty="0"/>
              <a:t>Key results are often near the end. Results near the beginning often define/set up the system.</a:t>
            </a:r>
          </a:p>
        </p:txBody>
      </p:sp>
    </p:spTree>
    <p:extLst>
      <p:ext uri="{BB962C8B-B14F-4D97-AF65-F5344CB8AC3E}">
        <p14:creationId xmlns:p14="http://schemas.microsoft.com/office/powerpoint/2010/main" val="2861524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in graphic">
            <a:extLst>
              <a:ext uri="{FF2B5EF4-FFF2-40B4-BE49-F238E27FC236}">
                <a16:creationId xmlns:a16="http://schemas.microsoft.com/office/drawing/2014/main" id="{9AD5803B-20F5-9B40-F540-BB65F6E70ABB}"/>
              </a:ext>
            </a:extLst>
          </p:cNvPr>
          <p:cNvPicPr/>
          <p:nvPr/>
        </p:nvPicPr>
        <p:blipFill>
          <a:blip r:embed="rId2"/>
          <a:stretch/>
        </p:blipFill>
        <p:spPr>
          <a:xfrm>
            <a:off x="7125196" y="213756"/>
            <a:ext cx="4175392" cy="6139543"/>
          </a:xfrm>
          <a:prstGeom prst="rect">
            <a:avLst/>
          </a:prstGeom>
          <a:ln>
            <a:noFill/>
          </a:ln>
        </p:spPr>
      </p:pic>
      <p:sp>
        <p:nvSpPr>
          <p:cNvPr id="4" name="TextBox 3">
            <a:extLst>
              <a:ext uri="{FF2B5EF4-FFF2-40B4-BE49-F238E27FC236}">
                <a16:creationId xmlns:a16="http://schemas.microsoft.com/office/drawing/2014/main" id="{F670C926-2E1B-FA43-D21E-B3B092D29907}"/>
              </a:ext>
            </a:extLst>
          </p:cNvPr>
          <p:cNvSpPr txBox="1"/>
          <p:nvPr/>
        </p:nvSpPr>
        <p:spPr>
          <a:xfrm>
            <a:off x="578923" y="213756"/>
            <a:ext cx="6097978" cy="6524863"/>
          </a:xfrm>
          <a:prstGeom prst="rect">
            <a:avLst/>
          </a:prstGeom>
          <a:noFill/>
        </p:spPr>
        <p:txBody>
          <a:bodyPr wrap="square">
            <a:spAutoFit/>
          </a:bodyPr>
          <a:lstStyle/>
          <a:p>
            <a:r>
              <a:rPr lang="en-US" sz="1100" b="1" dirty="0">
                <a:effectLst/>
                <a:latin typeface="Helvetica" pitchFamily="2" charset="0"/>
              </a:rPr>
              <a:t>Identification of the minimal active region in TREM2 promoter</a:t>
            </a:r>
          </a:p>
          <a:p>
            <a:r>
              <a:rPr lang="en-US" sz="1100" dirty="0">
                <a:effectLst/>
                <a:latin typeface="Times"/>
              </a:rPr>
              <a:t>Human </a:t>
            </a:r>
            <a:r>
              <a:rPr lang="en-US" sz="1100" i="1" dirty="0">
                <a:effectLst/>
                <a:latin typeface="Times New Roman" panose="02020603050405020304" pitchFamily="18" charset="0"/>
                <a:cs typeface="Times New Roman" panose="02020603050405020304" pitchFamily="18" charset="0"/>
              </a:rPr>
              <a:t>TREM2</a:t>
            </a:r>
            <a:r>
              <a:rPr lang="en-US" sz="1100" dirty="0">
                <a:effectLst/>
                <a:latin typeface="Helvetica" pitchFamily="2" charset="0"/>
              </a:rPr>
              <a:t> </a:t>
            </a:r>
            <a:r>
              <a:rPr lang="en-US" sz="1100" dirty="0">
                <a:effectLst/>
                <a:latin typeface="Times"/>
              </a:rPr>
              <a:t>gene transcript can be spliced into two</a:t>
            </a:r>
          </a:p>
          <a:p>
            <a:r>
              <a:rPr lang="en-US" sz="1100" dirty="0">
                <a:effectLst/>
                <a:latin typeface="Times"/>
              </a:rPr>
              <a:t>variants: the variant 1 is 693 bp in length and consists of </a:t>
            </a:r>
            <a:r>
              <a:rPr lang="en-US" sz="1100" dirty="0">
                <a:effectLst/>
                <a:latin typeface="Helvetica" pitchFamily="2" charset="0"/>
              </a:rPr>
              <a:t>fi</a:t>
            </a:r>
            <a:r>
              <a:rPr lang="en-US" sz="1100" dirty="0">
                <a:effectLst/>
                <a:latin typeface="Times"/>
              </a:rPr>
              <a:t>ve</a:t>
            </a:r>
          </a:p>
          <a:p>
            <a:r>
              <a:rPr lang="en-US" sz="1100" dirty="0">
                <a:effectLst/>
                <a:latin typeface="Times"/>
              </a:rPr>
              <a:t>exons, whereas variant 2 is 660 bp in length and lacks exon 4</a:t>
            </a:r>
          </a:p>
          <a:p>
            <a:r>
              <a:rPr lang="en-US" sz="1100" dirty="0">
                <a:effectLst/>
                <a:latin typeface="Times"/>
              </a:rPr>
              <a:t>with larger exon 5. The two variants differ only in the 3</a:t>
            </a:r>
            <a:r>
              <a:rPr lang="en-US" sz="1100" dirty="0">
                <a:effectLst/>
                <a:latin typeface="Helvetica" pitchFamily="2" charset="0"/>
              </a:rPr>
              <a:t>’ </a:t>
            </a:r>
            <a:r>
              <a:rPr lang="en-US" sz="1100" dirty="0">
                <a:effectLst/>
                <a:latin typeface="Times"/>
              </a:rPr>
              <a:t>ends</a:t>
            </a:r>
          </a:p>
          <a:p>
            <a:r>
              <a:rPr lang="en-US" sz="1100" dirty="0">
                <a:effectLst/>
                <a:latin typeface="Times"/>
              </a:rPr>
              <a:t>and share the identical TSS. </a:t>
            </a:r>
            <a:r>
              <a:rPr lang="en-US" sz="1100" dirty="0">
                <a:effectLst/>
                <a:highlight>
                  <a:srgbClr val="FFFF00"/>
                </a:highlight>
                <a:latin typeface="Times"/>
              </a:rPr>
              <a:t>To investigate the transcriptional</a:t>
            </a:r>
          </a:p>
          <a:p>
            <a:r>
              <a:rPr lang="en-US" sz="1100" dirty="0">
                <a:effectLst/>
                <a:highlight>
                  <a:srgbClr val="FFFF00"/>
                </a:highlight>
                <a:latin typeface="Times"/>
              </a:rPr>
              <a:t>activity of the human </a:t>
            </a:r>
            <a:r>
              <a:rPr lang="en-US" sz="1100" i="1" dirty="0">
                <a:effectLst/>
                <a:highlight>
                  <a:srgbClr val="FFFF00"/>
                </a:highlight>
                <a:latin typeface="Times"/>
              </a:rPr>
              <a:t>TREM2</a:t>
            </a:r>
            <a:r>
              <a:rPr lang="en-US" sz="1100" dirty="0">
                <a:effectLst/>
                <a:highlight>
                  <a:srgbClr val="FFFF00"/>
                </a:highlight>
                <a:latin typeface="Times"/>
              </a:rPr>
              <a:t> gene promoter</a:t>
            </a:r>
            <a:r>
              <a:rPr lang="en-US" sz="1100" dirty="0">
                <a:effectLst/>
                <a:latin typeface="Times"/>
              </a:rPr>
              <a:t>, we extracted</a:t>
            </a:r>
          </a:p>
          <a:p>
            <a:r>
              <a:rPr lang="en-US" sz="1100" dirty="0">
                <a:effectLst/>
                <a:latin typeface="Times"/>
              </a:rPr>
              <a:t>human genomic DNA and cloned a 983-bp fragment upstream</a:t>
            </a:r>
          </a:p>
          <a:p>
            <a:r>
              <a:rPr lang="en-US" sz="1100" dirty="0">
                <a:effectLst/>
                <a:latin typeface="Times"/>
              </a:rPr>
              <a:t>the TSS (site 0, and the start codon ATG is +34</a:t>
            </a:r>
            <a:r>
              <a:rPr lang="en-US" sz="1100" dirty="0">
                <a:effectLst/>
                <a:latin typeface="Helvetica" pitchFamily="2" charset="0"/>
              </a:rPr>
              <a:t>–</a:t>
            </a:r>
            <a:r>
              <a:rPr lang="en-US" sz="1100" dirty="0">
                <a:effectLst/>
                <a:latin typeface="Times"/>
              </a:rPr>
              <a:t>+36) </a:t>
            </a:r>
            <a:r>
              <a:rPr lang="en-US" sz="1100" dirty="0">
                <a:effectLst/>
                <a:highlight>
                  <a:srgbClr val="FFFF00"/>
                </a:highlight>
                <a:latin typeface="Times"/>
              </a:rPr>
              <a:t>(</a:t>
            </a:r>
            <a:r>
              <a:rPr lang="en-US" sz="1100" dirty="0">
                <a:solidFill>
                  <a:srgbClr val="2197D2"/>
                </a:solidFill>
                <a:effectLst/>
                <a:highlight>
                  <a:srgbClr val="FFFF00"/>
                </a:highlight>
                <a:latin typeface="Times"/>
              </a:rPr>
              <a:t>Fig. 1</a:t>
            </a:r>
            <a:r>
              <a:rPr lang="en-US" sz="1100" dirty="0">
                <a:effectLst/>
                <a:highlight>
                  <a:srgbClr val="FFFF00"/>
                </a:highlight>
                <a:latin typeface="Helvetica" pitchFamily="2" charset="0"/>
              </a:rPr>
              <a:t>A</a:t>
            </a:r>
            <a:r>
              <a:rPr lang="en-US" sz="1100" dirty="0">
                <a:effectLst/>
                <a:highlight>
                  <a:srgbClr val="FFFF00"/>
                </a:highlight>
                <a:latin typeface="Times"/>
              </a:rPr>
              <a:t>).</a:t>
            </a:r>
          </a:p>
          <a:p>
            <a:r>
              <a:rPr lang="en-US" sz="1100" dirty="0">
                <a:effectLst/>
                <a:latin typeface="Times"/>
              </a:rPr>
              <a:t>This fragment, and a series of 5</a:t>
            </a:r>
            <a:r>
              <a:rPr lang="en-US" sz="1100" dirty="0">
                <a:effectLst/>
                <a:latin typeface="Helvetica" pitchFamily="2" charset="0"/>
              </a:rPr>
              <a:t>’ </a:t>
            </a:r>
            <a:r>
              <a:rPr lang="en-US" sz="1100" dirty="0">
                <a:effectLst/>
                <a:latin typeface="Times"/>
              </a:rPr>
              <a:t>deletion fragments, were</a:t>
            </a:r>
          </a:p>
          <a:p>
            <a:r>
              <a:rPr lang="en-US" sz="1100" dirty="0">
                <a:effectLst/>
                <a:latin typeface="Times"/>
              </a:rPr>
              <a:t>cloned into pGL3-Basic vector for luciferase reporter assay. As</a:t>
            </a:r>
          </a:p>
          <a:p>
            <a:r>
              <a:rPr lang="en-US" sz="1100" dirty="0">
                <a:effectLst/>
                <a:latin typeface="Times"/>
              </a:rPr>
              <a:t>in the brain, TREM2 is highly expressed in microglia, we </a:t>
            </a:r>
            <a:r>
              <a:rPr lang="en-US" sz="1100" dirty="0">
                <a:effectLst/>
                <a:latin typeface="Helvetica" pitchFamily="2" charset="0"/>
              </a:rPr>
              <a:t>fi</a:t>
            </a:r>
            <a:r>
              <a:rPr lang="en-US" sz="1100" dirty="0">
                <a:effectLst/>
                <a:latin typeface="Times"/>
              </a:rPr>
              <a:t>rst</a:t>
            </a:r>
          </a:p>
          <a:p>
            <a:r>
              <a:rPr lang="en-US" sz="1100" dirty="0">
                <a:effectLst/>
                <a:latin typeface="Times"/>
              </a:rPr>
              <a:t>transfected the plasmids into the microglial cell line BV2 and</a:t>
            </a:r>
          </a:p>
          <a:p>
            <a:r>
              <a:rPr lang="en-US" sz="1100" dirty="0" err="1">
                <a:effectLst/>
                <a:latin typeface="Times"/>
              </a:rPr>
              <a:t>cotransfected</a:t>
            </a:r>
            <a:r>
              <a:rPr lang="en-US" sz="1100" dirty="0">
                <a:effectLst/>
                <a:latin typeface="Times"/>
              </a:rPr>
              <a:t> the plasmid </a:t>
            </a:r>
            <a:r>
              <a:rPr lang="en-US" sz="1100" dirty="0" err="1">
                <a:effectLst/>
                <a:latin typeface="Times"/>
              </a:rPr>
              <a:t>pCMV-RLuc</a:t>
            </a:r>
            <a:r>
              <a:rPr lang="en-US" sz="1100" dirty="0">
                <a:effectLst/>
                <a:latin typeface="Times"/>
              </a:rPr>
              <a:t> to express </a:t>
            </a:r>
            <a:r>
              <a:rPr lang="en-US" sz="1100" i="1" dirty="0" err="1">
                <a:effectLst/>
                <a:latin typeface="Times New Roman" panose="02020603050405020304" pitchFamily="18" charset="0"/>
                <a:cs typeface="Times New Roman" panose="02020603050405020304" pitchFamily="18" charset="0"/>
              </a:rPr>
              <a:t>Renilla</a:t>
            </a:r>
            <a:endParaRPr lang="en-US" sz="1100" i="1" dirty="0">
              <a:effectLst/>
              <a:latin typeface="Times New Roman" panose="02020603050405020304" pitchFamily="18" charset="0"/>
              <a:cs typeface="Times New Roman" panose="02020603050405020304" pitchFamily="18" charset="0"/>
            </a:endParaRPr>
          </a:p>
          <a:p>
            <a:r>
              <a:rPr lang="en-US" sz="1100" dirty="0">
                <a:effectLst/>
                <a:latin typeface="Times"/>
              </a:rPr>
              <a:t>luciferase under the strong ubiquitous promoter CMV as an</a:t>
            </a:r>
          </a:p>
          <a:p>
            <a:r>
              <a:rPr lang="en-US" sz="1100" dirty="0">
                <a:effectLst/>
                <a:latin typeface="Times"/>
              </a:rPr>
              <a:t>internal control </a:t>
            </a:r>
            <a:r>
              <a:rPr lang="en-US" sz="1100" dirty="0">
                <a:effectLst/>
                <a:highlight>
                  <a:srgbClr val="FFFF00"/>
                </a:highlight>
                <a:latin typeface="Times"/>
              </a:rPr>
              <a:t>(</a:t>
            </a:r>
            <a:r>
              <a:rPr lang="en-US" sz="1100" dirty="0">
                <a:solidFill>
                  <a:srgbClr val="2197D2"/>
                </a:solidFill>
                <a:effectLst/>
                <a:highlight>
                  <a:srgbClr val="FFFF00"/>
                </a:highlight>
                <a:latin typeface="Times"/>
              </a:rPr>
              <a:t>Fig. 1</a:t>
            </a:r>
            <a:r>
              <a:rPr lang="en-US" sz="1100" dirty="0">
                <a:effectLst/>
                <a:highlight>
                  <a:srgbClr val="FFFF00"/>
                </a:highlight>
                <a:latin typeface="Helvetica" pitchFamily="2" charset="0"/>
              </a:rPr>
              <a:t>B</a:t>
            </a:r>
            <a:r>
              <a:rPr lang="en-US" sz="1100" dirty="0">
                <a:effectLst/>
                <a:highlight>
                  <a:srgbClr val="FFFF00"/>
                </a:highlight>
                <a:latin typeface="Times"/>
              </a:rPr>
              <a:t>). </a:t>
            </a:r>
            <a:r>
              <a:rPr lang="en-US" sz="1100" dirty="0">
                <a:effectLst/>
                <a:latin typeface="Times"/>
              </a:rPr>
              <a:t>The plasmid pTREM2-A and</a:t>
            </a:r>
          </a:p>
          <a:p>
            <a:r>
              <a:rPr lang="en-US" sz="1100" dirty="0">
                <a:effectLst/>
                <a:latin typeface="Times"/>
              </a:rPr>
              <a:t>pTREM2-B, containing </a:t>
            </a:r>
            <a:r>
              <a:rPr lang="en-US" sz="1100" dirty="0">
                <a:effectLst/>
                <a:latin typeface="Helvetica" pitchFamily="2" charset="0"/>
              </a:rPr>
              <a:t>−</a:t>
            </a:r>
            <a:r>
              <a:rPr lang="en-US" sz="1100" dirty="0">
                <a:effectLst/>
                <a:latin typeface="Times"/>
              </a:rPr>
              <a:t>983</a:t>
            </a:r>
            <a:r>
              <a:rPr lang="en-US" sz="1100" dirty="0">
                <a:effectLst/>
                <a:latin typeface="Helvetica" pitchFamily="2" charset="0"/>
              </a:rPr>
              <a:t> </a:t>
            </a:r>
            <a:r>
              <a:rPr lang="en-US" sz="1100" dirty="0">
                <a:effectLst/>
                <a:latin typeface="Times"/>
              </a:rPr>
              <a:t>+33 and </a:t>
            </a:r>
            <a:r>
              <a:rPr lang="en-US" sz="1100" dirty="0">
                <a:effectLst/>
                <a:latin typeface="Helvetica" pitchFamily="2" charset="0"/>
              </a:rPr>
              <a:t>−</a:t>
            </a:r>
            <a:r>
              <a:rPr lang="en-US" sz="1100" dirty="0">
                <a:effectLst/>
                <a:latin typeface="Times"/>
              </a:rPr>
              <a:t>671</a:t>
            </a:r>
            <a:r>
              <a:rPr lang="en-US" sz="1100" dirty="0">
                <a:effectLst/>
                <a:latin typeface="Helvetica" pitchFamily="2" charset="0"/>
              </a:rPr>
              <a:t> </a:t>
            </a:r>
            <a:r>
              <a:rPr lang="en-US" sz="1100" dirty="0">
                <a:effectLst/>
                <a:latin typeface="Times"/>
              </a:rPr>
              <a:t>+33, respectively,</a:t>
            </a:r>
          </a:p>
          <a:p>
            <a:r>
              <a:rPr lang="en-US" sz="1100" dirty="0">
                <a:effectLst/>
                <a:latin typeface="Times"/>
              </a:rPr>
              <a:t>displayed a similar promoter activity compared to pGL3-</a:t>
            </a:r>
          </a:p>
          <a:p>
            <a:r>
              <a:rPr lang="en-US" sz="1100" dirty="0">
                <a:effectLst/>
                <a:latin typeface="Times"/>
              </a:rPr>
              <a:t>Basic. The promoter activity of pTREM2-C containing</a:t>
            </a:r>
          </a:p>
          <a:p>
            <a:r>
              <a:rPr lang="en-US" sz="1100" dirty="0">
                <a:effectLst/>
                <a:latin typeface="Helvetica" pitchFamily="2" charset="0"/>
              </a:rPr>
              <a:t>−</a:t>
            </a:r>
            <a:r>
              <a:rPr lang="en-US" sz="1100" dirty="0">
                <a:effectLst/>
                <a:latin typeface="Times"/>
              </a:rPr>
              <a:t>580</a:t>
            </a:r>
            <a:r>
              <a:rPr lang="en-US" sz="1100" dirty="0">
                <a:effectLst/>
                <a:latin typeface="Helvetica" pitchFamily="2" charset="0"/>
              </a:rPr>
              <a:t> </a:t>
            </a:r>
            <a:r>
              <a:rPr lang="en-US" sz="1100" dirty="0">
                <a:effectLst/>
                <a:latin typeface="Times"/>
              </a:rPr>
              <a:t>+33 had slight increase by 2.679 ± 0.452 folds compared</a:t>
            </a:r>
          </a:p>
          <a:p>
            <a:r>
              <a:rPr lang="en-US" sz="1100" dirty="0">
                <a:effectLst/>
                <a:latin typeface="Times"/>
              </a:rPr>
              <a:t>with vector. Further 5</a:t>
            </a:r>
            <a:r>
              <a:rPr lang="en-US" sz="1100" dirty="0">
                <a:effectLst/>
                <a:latin typeface="Helvetica" pitchFamily="2" charset="0"/>
              </a:rPr>
              <a:t>’ </a:t>
            </a:r>
            <a:r>
              <a:rPr lang="en-US" sz="1100" dirty="0">
                <a:effectLst/>
                <a:latin typeface="Times"/>
              </a:rPr>
              <a:t>truncation down to </a:t>
            </a:r>
            <a:r>
              <a:rPr lang="en-US" sz="1100" dirty="0">
                <a:effectLst/>
                <a:latin typeface="Helvetica" pitchFamily="2" charset="0"/>
              </a:rPr>
              <a:t>−</a:t>
            </a:r>
            <a:r>
              <a:rPr lang="en-US" sz="1100" dirty="0">
                <a:effectLst/>
                <a:latin typeface="Times"/>
              </a:rPr>
              <a:t>370</a:t>
            </a:r>
            <a:r>
              <a:rPr lang="en-US" sz="1100" dirty="0">
                <a:effectLst/>
                <a:latin typeface="Helvetica" pitchFamily="2" charset="0"/>
              </a:rPr>
              <a:t> </a:t>
            </a:r>
            <a:r>
              <a:rPr lang="en-US" sz="1100" dirty="0">
                <a:effectLst/>
                <a:latin typeface="Times"/>
              </a:rPr>
              <a:t>+33</a:t>
            </a:r>
          </a:p>
          <a:p>
            <a:r>
              <a:rPr lang="en-US" sz="1100" dirty="0">
                <a:effectLst/>
                <a:latin typeface="Times"/>
              </a:rPr>
              <a:t>(pTREM2-D) signi</a:t>
            </a:r>
            <a:r>
              <a:rPr lang="en-US" sz="1100" dirty="0">
                <a:effectLst/>
                <a:latin typeface="Helvetica" pitchFamily="2" charset="0"/>
              </a:rPr>
              <a:t>fi</a:t>
            </a:r>
            <a:r>
              <a:rPr lang="en-US" sz="1100" dirty="0">
                <a:effectLst/>
                <a:latin typeface="Times"/>
              </a:rPr>
              <a:t>cantly elevated the promoter activity by</a:t>
            </a:r>
          </a:p>
          <a:p>
            <a:r>
              <a:rPr lang="en-US" sz="1100" dirty="0">
                <a:effectLst/>
                <a:latin typeface="Times"/>
              </a:rPr>
              <a:t>6.391 ± 1.167 folds compared with pGL3-Basic. Another</a:t>
            </a:r>
          </a:p>
          <a:p>
            <a:r>
              <a:rPr lang="en-US" sz="1100" dirty="0">
                <a:effectLst/>
                <a:latin typeface="Times"/>
              </a:rPr>
              <a:t>fragment </a:t>
            </a:r>
            <a:r>
              <a:rPr lang="en-US" sz="1100" dirty="0">
                <a:effectLst/>
                <a:latin typeface="Helvetica" pitchFamily="2" charset="0"/>
              </a:rPr>
              <a:t>−</a:t>
            </a:r>
            <a:r>
              <a:rPr lang="en-US" sz="1100" dirty="0">
                <a:effectLst/>
                <a:latin typeface="Times"/>
              </a:rPr>
              <a:t>983</a:t>
            </a:r>
            <a:r>
              <a:rPr lang="en-US" sz="1100" dirty="0">
                <a:effectLst/>
                <a:latin typeface="Helvetica" pitchFamily="2" charset="0"/>
              </a:rPr>
              <a:t> −</a:t>
            </a:r>
            <a:r>
              <a:rPr lang="en-US" sz="1100" dirty="0">
                <a:effectLst/>
                <a:latin typeface="Times"/>
              </a:rPr>
              <a:t>303 (pTREM2-E) showed nearly zero promoter</a:t>
            </a:r>
          </a:p>
          <a:p>
            <a:r>
              <a:rPr lang="en-US" sz="1100" dirty="0">
                <a:effectLst/>
                <a:latin typeface="Times"/>
              </a:rPr>
              <a:t>activity and the luciferase expression under this fragment</a:t>
            </a:r>
          </a:p>
          <a:p>
            <a:r>
              <a:rPr lang="en-US" sz="1100" dirty="0">
                <a:effectLst/>
                <a:latin typeface="Times"/>
              </a:rPr>
              <a:t>is even lower than that in PGL3-Basic. Similar difference</a:t>
            </a:r>
          </a:p>
          <a:p>
            <a:r>
              <a:rPr lang="en-US" sz="1100" dirty="0">
                <a:effectLst/>
                <a:latin typeface="Times"/>
              </a:rPr>
              <a:t>in the promoter activities of these fragments were also found in</a:t>
            </a:r>
          </a:p>
          <a:p>
            <a:r>
              <a:rPr lang="en-US" sz="1100" dirty="0">
                <a:effectLst/>
                <a:latin typeface="Times"/>
              </a:rPr>
              <a:t>human embryonic kidney 293 (HEK293) cells (</a:t>
            </a:r>
            <a:r>
              <a:rPr lang="en-US" sz="1100" dirty="0">
                <a:solidFill>
                  <a:srgbClr val="2197D2"/>
                </a:solidFill>
                <a:effectLst/>
                <a:highlight>
                  <a:srgbClr val="FFFF00"/>
                </a:highlight>
                <a:latin typeface="Times"/>
              </a:rPr>
              <a:t>Fig. 1</a:t>
            </a:r>
            <a:r>
              <a:rPr lang="en-US" sz="1100" dirty="0">
                <a:effectLst/>
                <a:highlight>
                  <a:srgbClr val="FFFF00"/>
                </a:highlight>
                <a:latin typeface="Helvetica" pitchFamily="2" charset="0"/>
              </a:rPr>
              <a:t>C</a:t>
            </a:r>
            <a:r>
              <a:rPr lang="en-US" sz="1100" dirty="0">
                <a:effectLst/>
                <a:highlight>
                  <a:srgbClr val="FFFF00"/>
                </a:highlight>
                <a:latin typeface="Times"/>
              </a:rPr>
              <a:t>). </a:t>
            </a:r>
            <a:r>
              <a:rPr lang="en-US" sz="1100" dirty="0">
                <a:effectLst/>
                <a:latin typeface="Times"/>
              </a:rPr>
              <a:t>It appears</a:t>
            </a:r>
          </a:p>
          <a:p>
            <a:r>
              <a:rPr lang="en-US" sz="1100" dirty="0">
                <a:effectLst/>
                <a:latin typeface="Times"/>
              </a:rPr>
              <a:t>that in the </a:t>
            </a:r>
            <a:r>
              <a:rPr lang="en-US" sz="1100" dirty="0">
                <a:effectLst/>
                <a:latin typeface="Helvetica" pitchFamily="2" charset="0"/>
              </a:rPr>
              <a:t>−</a:t>
            </a:r>
            <a:r>
              <a:rPr lang="en-US" sz="1100" dirty="0">
                <a:effectLst/>
                <a:latin typeface="Times"/>
              </a:rPr>
              <a:t>983</a:t>
            </a:r>
            <a:r>
              <a:rPr lang="en-US" sz="1100" dirty="0">
                <a:effectLst/>
                <a:latin typeface="Helvetica" pitchFamily="2" charset="0"/>
              </a:rPr>
              <a:t> </a:t>
            </a:r>
            <a:r>
              <a:rPr lang="en-US" sz="1100" dirty="0">
                <a:effectLst/>
                <a:latin typeface="Times"/>
              </a:rPr>
              <a:t>+33 region, there are both positive and</a:t>
            </a:r>
          </a:p>
          <a:p>
            <a:r>
              <a:rPr lang="en-US" sz="1100" dirty="0">
                <a:effectLst/>
                <a:latin typeface="Times"/>
              </a:rPr>
              <a:t>negative regulatory elements, with the latter</a:t>
            </a:r>
          </a:p>
          <a:p>
            <a:r>
              <a:rPr lang="en-US" sz="1100" dirty="0">
                <a:effectLst/>
                <a:latin typeface="Times"/>
              </a:rPr>
              <a:t>within </a:t>
            </a:r>
            <a:r>
              <a:rPr lang="en-US" sz="1100" dirty="0">
                <a:effectLst/>
                <a:latin typeface="Helvetica" pitchFamily="2" charset="0"/>
              </a:rPr>
              <a:t>−</a:t>
            </a:r>
            <a:r>
              <a:rPr lang="en-US" sz="1100" dirty="0">
                <a:effectLst/>
                <a:latin typeface="Times"/>
              </a:rPr>
              <a:t>580</a:t>
            </a:r>
            <a:r>
              <a:rPr lang="en-US" sz="1100" dirty="0">
                <a:effectLst/>
                <a:latin typeface="Helvetica" pitchFamily="2" charset="0"/>
              </a:rPr>
              <a:t> −</a:t>
            </a:r>
            <a:r>
              <a:rPr lang="en-US" sz="1100" dirty="0">
                <a:effectLst/>
                <a:latin typeface="Times"/>
              </a:rPr>
              <a:t>370 bp region.</a:t>
            </a:r>
          </a:p>
          <a:p>
            <a:r>
              <a:rPr lang="en-US" sz="1100" dirty="0">
                <a:effectLst/>
                <a:latin typeface="Times"/>
              </a:rPr>
              <a:t>To further narrow down the core promoter region, additional</a:t>
            </a:r>
          </a:p>
          <a:p>
            <a:r>
              <a:rPr lang="en-US" sz="1100" dirty="0">
                <a:effectLst/>
                <a:latin typeface="Times"/>
              </a:rPr>
              <a:t>5</a:t>
            </a:r>
            <a:r>
              <a:rPr lang="en-US" sz="1100" dirty="0">
                <a:effectLst/>
                <a:latin typeface="Helvetica" pitchFamily="2" charset="0"/>
              </a:rPr>
              <a:t>’ </a:t>
            </a:r>
            <a:r>
              <a:rPr lang="en-US" sz="1100" dirty="0">
                <a:effectLst/>
                <a:latin typeface="Times"/>
              </a:rPr>
              <a:t>deletion fragments </a:t>
            </a:r>
            <a:r>
              <a:rPr lang="en-US" sz="1100" dirty="0">
                <a:effectLst/>
                <a:latin typeface="Helvetica" pitchFamily="2" charset="0"/>
              </a:rPr>
              <a:t>−</a:t>
            </a:r>
            <a:r>
              <a:rPr lang="en-US" sz="1100" dirty="0">
                <a:effectLst/>
                <a:latin typeface="Times"/>
              </a:rPr>
              <a:t>118</a:t>
            </a:r>
            <a:r>
              <a:rPr lang="en-US" sz="1100" dirty="0">
                <a:effectLst/>
                <a:latin typeface="Helvetica" pitchFamily="2" charset="0"/>
              </a:rPr>
              <a:t> </a:t>
            </a:r>
            <a:r>
              <a:rPr lang="en-US" sz="1100" dirty="0">
                <a:effectLst/>
                <a:latin typeface="Times"/>
              </a:rPr>
              <a:t>+33 and 0</a:t>
            </a:r>
            <a:r>
              <a:rPr lang="en-US" sz="1100" dirty="0">
                <a:effectLst/>
                <a:latin typeface="Helvetica" pitchFamily="2" charset="0"/>
              </a:rPr>
              <a:t> </a:t>
            </a:r>
            <a:r>
              <a:rPr lang="en-US" sz="1100" dirty="0">
                <a:effectLst/>
                <a:latin typeface="Times"/>
              </a:rPr>
              <a:t>+33 were cloned into</a:t>
            </a:r>
          </a:p>
          <a:p>
            <a:r>
              <a:rPr lang="en-US" sz="1100" dirty="0">
                <a:effectLst/>
                <a:latin typeface="Times"/>
              </a:rPr>
              <a:t>PGL3-Basic to generate pTREM2-F and pTREM2-G. Both</a:t>
            </a:r>
          </a:p>
          <a:p>
            <a:r>
              <a:rPr lang="en-US" sz="1100" dirty="0">
                <a:effectLst/>
                <a:latin typeface="Times"/>
              </a:rPr>
              <a:t>pTREM2-F and pTREM2-G had little promoter activity. These</a:t>
            </a:r>
          </a:p>
          <a:p>
            <a:r>
              <a:rPr lang="en-US" sz="1100" dirty="0">
                <a:effectLst/>
                <a:latin typeface="Times"/>
              </a:rPr>
              <a:t>data suggested that there is a strong cis-acting element between</a:t>
            </a:r>
          </a:p>
          <a:p>
            <a:r>
              <a:rPr lang="en-US" sz="1100" dirty="0">
                <a:effectLst/>
                <a:latin typeface="Helvetica" pitchFamily="2" charset="0"/>
              </a:rPr>
              <a:t>−</a:t>
            </a:r>
            <a:r>
              <a:rPr lang="en-US" sz="1100" dirty="0">
                <a:effectLst/>
                <a:latin typeface="Times"/>
              </a:rPr>
              <a:t>370 and </a:t>
            </a:r>
            <a:r>
              <a:rPr lang="en-US" sz="1100" dirty="0">
                <a:effectLst/>
                <a:latin typeface="Helvetica" pitchFamily="2" charset="0"/>
              </a:rPr>
              <a:t>−</a:t>
            </a:r>
            <a:r>
              <a:rPr lang="en-US" sz="1100" dirty="0">
                <a:effectLst/>
                <a:latin typeface="Times"/>
              </a:rPr>
              <a:t>118 that spiked luciferase expression and</a:t>
            </a:r>
          </a:p>
          <a:p>
            <a:r>
              <a:rPr lang="en-US" sz="1100" dirty="0">
                <a:effectLst/>
                <a:latin typeface="Times"/>
              </a:rPr>
              <a:t>could be crucial for </a:t>
            </a:r>
            <a:r>
              <a:rPr lang="en-US" sz="1100" i="1" dirty="0">
                <a:effectLst/>
                <a:latin typeface="Times New Roman" panose="02020603050405020304" pitchFamily="18" charset="0"/>
                <a:cs typeface="Times New Roman" panose="02020603050405020304" pitchFamily="18" charset="0"/>
              </a:rPr>
              <a:t>TREM2</a:t>
            </a:r>
            <a:r>
              <a:rPr lang="en-US" sz="1100" dirty="0">
                <a:effectLst/>
                <a:latin typeface="Helvetica" pitchFamily="2" charset="0"/>
              </a:rPr>
              <a:t> </a:t>
            </a:r>
            <a:r>
              <a:rPr lang="en-US" sz="1100" dirty="0">
                <a:effectLst/>
                <a:latin typeface="Times"/>
              </a:rPr>
              <a:t>expression (</a:t>
            </a:r>
            <a:r>
              <a:rPr lang="en-US" sz="1100" dirty="0">
                <a:solidFill>
                  <a:srgbClr val="2197D2"/>
                </a:solidFill>
                <a:effectLst/>
                <a:highlight>
                  <a:srgbClr val="FFFF00"/>
                </a:highlight>
                <a:latin typeface="Times"/>
              </a:rPr>
              <a:t>Fig. 1</a:t>
            </a:r>
            <a:r>
              <a:rPr lang="en-US" sz="1100" dirty="0">
                <a:effectLst/>
                <a:highlight>
                  <a:srgbClr val="FFFF00"/>
                </a:highlight>
                <a:latin typeface="Helvetica" pitchFamily="2" charset="0"/>
              </a:rPr>
              <a:t>D</a:t>
            </a:r>
            <a:r>
              <a:rPr lang="en-US" sz="1100" dirty="0">
                <a:effectLst/>
                <a:highlight>
                  <a:srgbClr val="FFFF00"/>
                </a:highlight>
                <a:latin typeface="Times"/>
              </a:rPr>
              <a:t>).</a:t>
            </a:r>
          </a:p>
        </p:txBody>
      </p:sp>
    </p:spTree>
    <p:extLst>
      <p:ext uri="{BB962C8B-B14F-4D97-AF65-F5344CB8AC3E}">
        <p14:creationId xmlns:p14="http://schemas.microsoft.com/office/powerpoint/2010/main" val="3800851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in graphic">
            <a:extLst>
              <a:ext uri="{FF2B5EF4-FFF2-40B4-BE49-F238E27FC236}">
                <a16:creationId xmlns:a16="http://schemas.microsoft.com/office/drawing/2014/main" id="{9AD5803B-20F5-9B40-F540-BB65F6E70ABB}"/>
              </a:ext>
            </a:extLst>
          </p:cNvPr>
          <p:cNvPicPr/>
          <p:nvPr/>
        </p:nvPicPr>
        <p:blipFill rotWithShape="1">
          <a:blip r:embed="rId2"/>
          <a:srcRect t="17795" b="54158"/>
          <a:stretch/>
        </p:blipFill>
        <p:spPr>
          <a:xfrm>
            <a:off x="5427025" y="498764"/>
            <a:ext cx="6186052" cy="2802575"/>
          </a:xfrm>
          <a:prstGeom prst="rect">
            <a:avLst/>
          </a:prstGeom>
          <a:ln>
            <a:noFill/>
          </a:ln>
        </p:spPr>
      </p:pic>
      <p:sp>
        <p:nvSpPr>
          <p:cNvPr id="4" name="TextBox 3">
            <a:extLst>
              <a:ext uri="{FF2B5EF4-FFF2-40B4-BE49-F238E27FC236}">
                <a16:creationId xmlns:a16="http://schemas.microsoft.com/office/drawing/2014/main" id="{F670C926-2E1B-FA43-D21E-B3B092D29907}"/>
              </a:ext>
            </a:extLst>
          </p:cNvPr>
          <p:cNvSpPr txBox="1"/>
          <p:nvPr/>
        </p:nvSpPr>
        <p:spPr>
          <a:xfrm>
            <a:off x="92035" y="124953"/>
            <a:ext cx="5334990" cy="6186309"/>
          </a:xfrm>
          <a:prstGeom prst="rect">
            <a:avLst/>
          </a:prstGeom>
          <a:noFill/>
        </p:spPr>
        <p:txBody>
          <a:bodyPr wrap="square">
            <a:spAutoFit/>
          </a:bodyPr>
          <a:lstStyle/>
          <a:p>
            <a:r>
              <a:rPr lang="en-US" b="1" dirty="0">
                <a:effectLst/>
                <a:latin typeface="Helvetica" pitchFamily="2" charset="0"/>
              </a:rPr>
              <a:t>Identification of the minimal active region in TREM2 promoter</a:t>
            </a:r>
          </a:p>
          <a:p>
            <a:endParaRPr lang="en-US" dirty="0">
              <a:latin typeface="Times"/>
            </a:endParaRPr>
          </a:p>
          <a:p>
            <a:r>
              <a:rPr lang="en-US" dirty="0">
                <a:effectLst/>
                <a:latin typeface="Times"/>
              </a:rPr>
              <a:t>This fragment, and a series of 5</a:t>
            </a:r>
            <a:r>
              <a:rPr lang="en-US" dirty="0">
                <a:effectLst/>
                <a:latin typeface="Helvetica" pitchFamily="2" charset="0"/>
              </a:rPr>
              <a:t>’ </a:t>
            </a:r>
            <a:r>
              <a:rPr lang="en-US" dirty="0">
                <a:effectLst/>
                <a:latin typeface="Times"/>
              </a:rPr>
              <a:t>deletion fragments, were cloned into pGL3-Basic vector for </a:t>
            </a:r>
            <a:r>
              <a:rPr lang="en-US" dirty="0">
                <a:effectLst/>
                <a:highlight>
                  <a:srgbClr val="00FFFF"/>
                </a:highlight>
                <a:latin typeface="Times"/>
              </a:rPr>
              <a:t>luciferase reporter assay. </a:t>
            </a:r>
            <a:r>
              <a:rPr lang="en-US" dirty="0">
                <a:effectLst/>
                <a:latin typeface="Times"/>
              </a:rPr>
              <a:t>As in the brain, TREM2 is highly expressed in microglia, we </a:t>
            </a:r>
            <a:r>
              <a:rPr lang="en-US" dirty="0">
                <a:effectLst/>
                <a:latin typeface="Helvetica" pitchFamily="2" charset="0"/>
              </a:rPr>
              <a:t>fi</a:t>
            </a:r>
            <a:r>
              <a:rPr lang="en-US" dirty="0">
                <a:effectLst/>
                <a:latin typeface="Times"/>
              </a:rPr>
              <a:t>rst </a:t>
            </a:r>
            <a:r>
              <a:rPr lang="en-US" dirty="0">
                <a:effectLst/>
                <a:highlight>
                  <a:srgbClr val="00FFFF"/>
                </a:highlight>
                <a:latin typeface="Times"/>
              </a:rPr>
              <a:t>transfected the plasmids </a:t>
            </a:r>
            <a:r>
              <a:rPr lang="en-US" dirty="0">
                <a:effectLst/>
                <a:latin typeface="Times"/>
              </a:rPr>
              <a:t>into the microglial cell line BV2 and </a:t>
            </a:r>
            <a:r>
              <a:rPr lang="en-US" dirty="0" err="1">
                <a:effectLst/>
                <a:highlight>
                  <a:srgbClr val="00FFFF"/>
                </a:highlight>
                <a:latin typeface="Times"/>
              </a:rPr>
              <a:t>cotransfected</a:t>
            </a:r>
            <a:r>
              <a:rPr lang="en-US" dirty="0">
                <a:effectLst/>
                <a:latin typeface="Times"/>
              </a:rPr>
              <a:t> the plasmid </a:t>
            </a:r>
            <a:r>
              <a:rPr lang="en-US" dirty="0" err="1">
                <a:effectLst/>
                <a:latin typeface="Times"/>
              </a:rPr>
              <a:t>pCMV-RLuc</a:t>
            </a:r>
            <a:r>
              <a:rPr lang="en-US" dirty="0">
                <a:effectLst/>
                <a:latin typeface="Times"/>
              </a:rPr>
              <a:t> to express </a:t>
            </a:r>
            <a:r>
              <a:rPr lang="en-US" i="1" dirty="0" err="1">
                <a:effectLst/>
                <a:latin typeface="Times New Roman" panose="02020603050405020304" pitchFamily="18" charset="0"/>
                <a:cs typeface="Times New Roman" panose="02020603050405020304" pitchFamily="18" charset="0"/>
              </a:rPr>
              <a:t>Renilla</a:t>
            </a:r>
            <a:r>
              <a:rPr lang="en-US" i="1" dirty="0">
                <a:latin typeface="Times New Roman" panose="02020603050405020304" pitchFamily="18" charset="0"/>
                <a:cs typeface="Times New Roman" panose="02020603050405020304" pitchFamily="18" charset="0"/>
              </a:rPr>
              <a:t> </a:t>
            </a:r>
            <a:r>
              <a:rPr lang="en-US" dirty="0">
                <a:effectLst/>
                <a:latin typeface="Times"/>
              </a:rPr>
              <a:t>luciferase under the strong ubiquitous promoter CMV as an internal control </a:t>
            </a:r>
            <a:r>
              <a:rPr lang="en-US" dirty="0">
                <a:effectLst/>
                <a:highlight>
                  <a:srgbClr val="FFFF00"/>
                </a:highlight>
                <a:latin typeface="Times"/>
              </a:rPr>
              <a:t>(</a:t>
            </a:r>
            <a:r>
              <a:rPr lang="en-US" dirty="0">
                <a:solidFill>
                  <a:srgbClr val="2197D2"/>
                </a:solidFill>
                <a:effectLst/>
                <a:highlight>
                  <a:srgbClr val="FFFF00"/>
                </a:highlight>
                <a:latin typeface="Times"/>
              </a:rPr>
              <a:t>Fig. 1</a:t>
            </a:r>
            <a:r>
              <a:rPr lang="en-US" dirty="0">
                <a:effectLst/>
                <a:highlight>
                  <a:srgbClr val="FFFF00"/>
                </a:highlight>
                <a:latin typeface="Helvetica" pitchFamily="2" charset="0"/>
              </a:rPr>
              <a:t>B</a:t>
            </a:r>
            <a:r>
              <a:rPr lang="en-US" dirty="0">
                <a:effectLst/>
                <a:highlight>
                  <a:srgbClr val="FFFF00"/>
                </a:highlight>
                <a:latin typeface="Times"/>
              </a:rPr>
              <a:t>). </a:t>
            </a:r>
            <a:r>
              <a:rPr lang="en-US" dirty="0">
                <a:effectLst/>
                <a:highlight>
                  <a:srgbClr val="00FF00"/>
                </a:highlight>
                <a:latin typeface="Times"/>
              </a:rPr>
              <a:t>The plasmid pTREM2-A and pTREM2-B, containing </a:t>
            </a:r>
            <a:r>
              <a:rPr lang="en-US" dirty="0">
                <a:effectLst/>
                <a:highlight>
                  <a:srgbClr val="00FF00"/>
                </a:highlight>
                <a:latin typeface="Helvetica" pitchFamily="2" charset="0"/>
              </a:rPr>
              <a:t>−</a:t>
            </a:r>
            <a:r>
              <a:rPr lang="en-US" dirty="0">
                <a:effectLst/>
                <a:highlight>
                  <a:srgbClr val="00FF00"/>
                </a:highlight>
                <a:latin typeface="Times"/>
              </a:rPr>
              <a:t>983</a:t>
            </a:r>
            <a:r>
              <a:rPr lang="en-US" dirty="0">
                <a:effectLst/>
                <a:highlight>
                  <a:srgbClr val="00FF00"/>
                </a:highlight>
                <a:latin typeface="Helvetica" pitchFamily="2" charset="0"/>
              </a:rPr>
              <a:t> </a:t>
            </a:r>
            <a:r>
              <a:rPr lang="en-US" dirty="0">
                <a:effectLst/>
                <a:highlight>
                  <a:srgbClr val="00FF00"/>
                </a:highlight>
                <a:latin typeface="Times"/>
              </a:rPr>
              <a:t>+33 and </a:t>
            </a:r>
            <a:r>
              <a:rPr lang="en-US" dirty="0">
                <a:effectLst/>
                <a:highlight>
                  <a:srgbClr val="00FF00"/>
                </a:highlight>
                <a:latin typeface="Helvetica" pitchFamily="2" charset="0"/>
              </a:rPr>
              <a:t>−</a:t>
            </a:r>
            <a:r>
              <a:rPr lang="en-US" dirty="0">
                <a:effectLst/>
                <a:highlight>
                  <a:srgbClr val="00FF00"/>
                </a:highlight>
                <a:latin typeface="Times"/>
              </a:rPr>
              <a:t>671</a:t>
            </a:r>
            <a:r>
              <a:rPr lang="en-US" dirty="0">
                <a:effectLst/>
                <a:highlight>
                  <a:srgbClr val="00FF00"/>
                </a:highlight>
                <a:latin typeface="Helvetica" pitchFamily="2" charset="0"/>
              </a:rPr>
              <a:t> </a:t>
            </a:r>
            <a:r>
              <a:rPr lang="en-US" dirty="0">
                <a:effectLst/>
                <a:highlight>
                  <a:srgbClr val="00FF00"/>
                </a:highlight>
                <a:latin typeface="Times"/>
              </a:rPr>
              <a:t>+33, respectively, displayed a similar promoter activity compared to pGL3-Basic. </a:t>
            </a:r>
            <a:r>
              <a:rPr lang="en-US" dirty="0">
                <a:effectLst/>
                <a:latin typeface="Times"/>
              </a:rPr>
              <a:t>The promoter activity of pTREM2-C containing </a:t>
            </a:r>
            <a:r>
              <a:rPr lang="en-US" dirty="0">
                <a:effectLst/>
                <a:latin typeface="Helvetica" pitchFamily="2" charset="0"/>
              </a:rPr>
              <a:t>−</a:t>
            </a:r>
            <a:r>
              <a:rPr lang="en-US" dirty="0">
                <a:effectLst/>
                <a:latin typeface="Times"/>
              </a:rPr>
              <a:t>580</a:t>
            </a:r>
            <a:r>
              <a:rPr lang="en-US" dirty="0">
                <a:effectLst/>
                <a:latin typeface="Helvetica" pitchFamily="2" charset="0"/>
              </a:rPr>
              <a:t> </a:t>
            </a:r>
            <a:r>
              <a:rPr lang="en-US" dirty="0">
                <a:effectLst/>
                <a:latin typeface="Times"/>
              </a:rPr>
              <a:t>+33 had slight increase by 2.679 ± 0.452 folds compared with vector. Further 5</a:t>
            </a:r>
            <a:r>
              <a:rPr lang="en-US" dirty="0">
                <a:effectLst/>
                <a:latin typeface="Helvetica" pitchFamily="2" charset="0"/>
              </a:rPr>
              <a:t>’ </a:t>
            </a:r>
            <a:r>
              <a:rPr lang="en-US" dirty="0">
                <a:effectLst/>
                <a:latin typeface="Times"/>
              </a:rPr>
              <a:t>truncation down to </a:t>
            </a:r>
            <a:r>
              <a:rPr lang="en-US" dirty="0">
                <a:effectLst/>
                <a:latin typeface="Helvetica" pitchFamily="2" charset="0"/>
              </a:rPr>
              <a:t>−</a:t>
            </a:r>
            <a:r>
              <a:rPr lang="en-US" dirty="0">
                <a:effectLst/>
                <a:latin typeface="Times"/>
              </a:rPr>
              <a:t>370</a:t>
            </a:r>
            <a:r>
              <a:rPr lang="en-US" dirty="0">
                <a:effectLst/>
                <a:latin typeface="Helvetica" pitchFamily="2" charset="0"/>
              </a:rPr>
              <a:t> </a:t>
            </a:r>
            <a:r>
              <a:rPr lang="en-US" dirty="0">
                <a:effectLst/>
                <a:latin typeface="Times"/>
              </a:rPr>
              <a:t>+33 (pTREM2-D) signi</a:t>
            </a:r>
            <a:r>
              <a:rPr lang="en-US" dirty="0">
                <a:effectLst/>
                <a:latin typeface="Helvetica" pitchFamily="2" charset="0"/>
              </a:rPr>
              <a:t>fi</a:t>
            </a:r>
            <a:r>
              <a:rPr lang="en-US" dirty="0">
                <a:effectLst/>
                <a:latin typeface="Times"/>
              </a:rPr>
              <a:t>cantly elevated the promoter activity by 6.391 ± 1.167 folds compared with pGL3-Basic. Another fragment </a:t>
            </a:r>
            <a:r>
              <a:rPr lang="en-US" dirty="0">
                <a:effectLst/>
                <a:latin typeface="Helvetica" pitchFamily="2" charset="0"/>
              </a:rPr>
              <a:t>−</a:t>
            </a:r>
            <a:r>
              <a:rPr lang="en-US" dirty="0">
                <a:effectLst/>
                <a:latin typeface="Times"/>
              </a:rPr>
              <a:t>983</a:t>
            </a:r>
            <a:r>
              <a:rPr lang="en-US" dirty="0">
                <a:effectLst/>
                <a:latin typeface="Helvetica" pitchFamily="2" charset="0"/>
              </a:rPr>
              <a:t> −</a:t>
            </a:r>
            <a:r>
              <a:rPr lang="en-US" dirty="0">
                <a:effectLst/>
                <a:latin typeface="Times"/>
              </a:rPr>
              <a:t>303 (pTREM2-E) showed nearly zero promoter activity and the luciferase expression under this fragment is even lower than that in PGL3-Basic. </a:t>
            </a:r>
            <a:endParaRPr lang="en-US" dirty="0">
              <a:effectLst/>
              <a:highlight>
                <a:srgbClr val="FFFF00"/>
              </a:highlight>
              <a:latin typeface="Times"/>
            </a:endParaRPr>
          </a:p>
        </p:txBody>
      </p:sp>
      <p:sp>
        <p:nvSpPr>
          <p:cNvPr id="5" name="TextBox 4">
            <a:extLst>
              <a:ext uri="{FF2B5EF4-FFF2-40B4-BE49-F238E27FC236}">
                <a16:creationId xmlns:a16="http://schemas.microsoft.com/office/drawing/2014/main" id="{AB7116DF-07B3-DF96-8A9C-D59CE84B9E11}"/>
              </a:ext>
            </a:extLst>
          </p:cNvPr>
          <p:cNvSpPr txBox="1"/>
          <p:nvPr/>
        </p:nvSpPr>
        <p:spPr>
          <a:xfrm>
            <a:off x="5792190" y="3681580"/>
            <a:ext cx="6097978" cy="2677656"/>
          </a:xfrm>
          <a:prstGeom prst="rect">
            <a:avLst/>
          </a:prstGeom>
          <a:noFill/>
        </p:spPr>
        <p:txBody>
          <a:bodyPr wrap="square">
            <a:spAutoFit/>
          </a:bodyPr>
          <a:lstStyle/>
          <a:p>
            <a:r>
              <a:rPr lang="en-US" sz="1400" dirty="0">
                <a:highlight>
                  <a:srgbClr val="FFFF00"/>
                </a:highlight>
                <a:latin typeface="Times New Roman" panose="02020603050405020304" pitchFamily="18" charset="0"/>
                <a:cs typeface="Times New Roman" panose="02020603050405020304" pitchFamily="18" charset="0"/>
              </a:rPr>
              <a:t> B, </a:t>
            </a:r>
            <a:r>
              <a:rPr lang="en-US" sz="1400" dirty="0">
                <a:latin typeface="Times New Roman" panose="02020603050405020304" pitchFamily="18" charset="0"/>
                <a:cs typeface="Times New Roman" panose="02020603050405020304" pitchFamily="18" charset="0"/>
              </a:rPr>
              <a:t>schematic illustration of human TREM2 promoter deletion constructs in pGL3-Basic vector. The arrow represents the direction of transcription and the number demonstrates the start and ending point of each construct insert relative to the transcription start site. TREM2 promoter deletion constructs were veriﬁed by restriction enzyme digestion, and the digested products were analyzed on 1.2 % agarose gel. The size of pGL3-Basic vector is 4.8 kb and inserts range from 337 bp to 1016 bp. The inserts were further conﬁrmed by sequencing. The series of deletion constructs were </a:t>
            </a:r>
            <a:r>
              <a:rPr lang="en-US" sz="1400" dirty="0" err="1">
                <a:latin typeface="Times New Roman" panose="02020603050405020304" pitchFamily="18" charset="0"/>
                <a:cs typeface="Times New Roman" panose="02020603050405020304" pitchFamily="18" charset="0"/>
              </a:rPr>
              <a:t>cotransfected</a:t>
            </a:r>
            <a:r>
              <a:rPr lang="en-US" sz="1400" dirty="0">
                <a:latin typeface="Times New Roman" panose="02020603050405020304" pitchFamily="18" charset="0"/>
                <a:cs typeface="Times New Roman" panose="02020603050405020304" pitchFamily="18" charset="0"/>
              </a:rPr>
              <a:t> with </a:t>
            </a:r>
            <a:r>
              <a:rPr lang="en-US" sz="1400" dirty="0" err="1">
                <a:latin typeface="Times New Roman" panose="02020603050405020304" pitchFamily="18" charset="0"/>
                <a:cs typeface="Times New Roman" panose="02020603050405020304" pitchFamily="18" charset="0"/>
              </a:rPr>
              <a:t>pCMV-RLuc</a:t>
            </a:r>
            <a:r>
              <a:rPr lang="en-US" sz="1400" dirty="0">
                <a:latin typeface="Times New Roman" panose="02020603050405020304" pitchFamily="18" charset="0"/>
                <a:cs typeface="Times New Roman" panose="02020603050405020304" pitchFamily="18" charset="0"/>
              </a:rPr>
              <a:t> into BV2 cells. The cell lysates were harvested 24 h after transfection, and the luciferase activity was measured with a luminometer. The TREM2 promoter luciferase activity was normalized by </a:t>
            </a:r>
            <a:r>
              <a:rPr lang="en-US" sz="1400" dirty="0" err="1">
                <a:latin typeface="Times New Roman" panose="02020603050405020304" pitchFamily="18" charset="0"/>
                <a:cs typeface="Times New Roman" panose="02020603050405020304" pitchFamily="18" charset="0"/>
              </a:rPr>
              <a:t>pCMV</a:t>
            </a:r>
            <a:r>
              <a:rPr lang="en-US" sz="1400" dirty="0">
                <a:latin typeface="Times New Roman" panose="02020603050405020304" pitchFamily="18" charset="0"/>
                <a:cs typeface="Times New Roman" panose="02020603050405020304" pitchFamily="18" charset="0"/>
              </a:rPr>
              <a:t>-Luc luciferase activity for transfection efﬁciency and expressed in folds in comparison with the luciferase activity of pGL3-Basic vector.</a:t>
            </a:r>
          </a:p>
        </p:txBody>
      </p:sp>
      <p:sp>
        <p:nvSpPr>
          <p:cNvPr id="6" name="Rectangle 5">
            <a:extLst>
              <a:ext uri="{FF2B5EF4-FFF2-40B4-BE49-F238E27FC236}">
                <a16:creationId xmlns:a16="http://schemas.microsoft.com/office/drawing/2014/main" id="{DCCE0B89-CB8A-6E58-FE29-2EEEE2DD852C}"/>
              </a:ext>
            </a:extLst>
          </p:cNvPr>
          <p:cNvSpPr/>
          <p:nvPr/>
        </p:nvSpPr>
        <p:spPr>
          <a:xfrm>
            <a:off x="5343897" y="498764"/>
            <a:ext cx="6546272" cy="1555667"/>
          </a:xfrm>
          <a:prstGeom prst="rect">
            <a:avLst/>
          </a:prstGeom>
          <a:noFill/>
          <a:ln w="571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3056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in graphic">
            <a:extLst>
              <a:ext uri="{FF2B5EF4-FFF2-40B4-BE49-F238E27FC236}">
                <a16:creationId xmlns:a16="http://schemas.microsoft.com/office/drawing/2014/main" id="{9AD5803B-20F5-9B40-F540-BB65F6E70ABB}"/>
              </a:ext>
            </a:extLst>
          </p:cNvPr>
          <p:cNvPicPr/>
          <p:nvPr/>
        </p:nvPicPr>
        <p:blipFill rotWithShape="1">
          <a:blip r:embed="rId2"/>
          <a:srcRect t="17795" b="54158"/>
          <a:stretch/>
        </p:blipFill>
        <p:spPr>
          <a:xfrm>
            <a:off x="5427025" y="498764"/>
            <a:ext cx="6186052" cy="2802575"/>
          </a:xfrm>
          <a:prstGeom prst="rect">
            <a:avLst/>
          </a:prstGeom>
          <a:ln>
            <a:noFill/>
          </a:ln>
        </p:spPr>
      </p:pic>
      <p:sp>
        <p:nvSpPr>
          <p:cNvPr id="4" name="TextBox 3">
            <a:extLst>
              <a:ext uri="{FF2B5EF4-FFF2-40B4-BE49-F238E27FC236}">
                <a16:creationId xmlns:a16="http://schemas.microsoft.com/office/drawing/2014/main" id="{F670C926-2E1B-FA43-D21E-B3B092D29907}"/>
              </a:ext>
            </a:extLst>
          </p:cNvPr>
          <p:cNvSpPr txBox="1"/>
          <p:nvPr/>
        </p:nvSpPr>
        <p:spPr>
          <a:xfrm>
            <a:off x="92035" y="124953"/>
            <a:ext cx="5334990" cy="6186309"/>
          </a:xfrm>
          <a:prstGeom prst="rect">
            <a:avLst/>
          </a:prstGeom>
          <a:noFill/>
        </p:spPr>
        <p:txBody>
          <a:bodyPr wrap="square">
            <a:spAutoFit/>
          </a:bodyPr>
          <a:lstStyle/>
          <a:p>
            <a:r>
              <a:rPr lang="en-US" b="1" dirty="0">
                <a:effectLst/>
                <a:latin typeface="Helvetica" pitchFamily="2" charset="0"/>
              </a:rPr>
              <a:t>Identification of the minimal active region in TREM2 promoter</a:t>
            </a:r>
          </a:p>
          <a:p>
            <a:endParaRPr lang="en-US" dirty="0">
              <a:latin typeface="Times"/>
            </a:endParaRPr>
          </a:p>
          <a:p>
            <a:r>
              <a:rPr lang="en-US" dirty="0">
                <a:effectLst/>
                <a:latin typeface="Times"/>
              </a:rPr>
              <a:t>This fragment, and a series of 5</a:t>
            </a:r>
            <a:r>
              <a:rPr lang="en-US" dirty="0">
                <a:effectLst/>
                <a:latin typeface="Helvetica" pitchFamily="2" charset="0"/>
              </a:rPr>
              <a:t>’ </a:t>
            </a:r>
            <a:r>
              <a:rPr lang="en-US" dirty="0">
                <a:effectLst/>
                <a:latin typeface="Times"/>
              </a:rPr>
              <a:t>deletion fragments, were cloned into pGL3-Basic vector for </a:t>
            </a:r>
            <a:r>
              <a:rPr lang="en-US" dirty="0">
                <a:effectLst/>
                <a:highlight>
                  <a:srgbClr val="00FFFF"/>
                </a:highlight>
                <a:latin typeface="Times"/>
              </a:rPr>
              <a:t>luciferase reporter assay. </a:t>
            </a:r>
            <a:r>
              <a:rPr lang="en-US" dirty="0">
                <a:effectLst/>
                <a:latin typeface="Times"/>
              </a:rPr>
              <a:t>As in the brain, TREM2 is highly expressed in microglia, we </a:t>
            </a:r>
            <a:r>
              <a:rPr lang="en-US" dirty="0">
                <a:effectLst/>
                <a:latin typeface="Helvetica" pitchFamily="2" charset="0"/>
              </a:rPr>
              <a:t>fi</a:t>
            </a:r>
            <a:r>
              <a:rPr lang="en-US" dirty="0">
                <a:effectLst/>
                <a:latin typeface="Times"/>
              </a:rPr>
              <a:t>rst </a:t>
            </a:r>
            <a:r>
              <a:rPr lang="en-US" dirty="0">
                <a:effectLst/>
                <a:highlight>
                  <a:srgbClr val="00FFFF"/>
                </a:highlight>
                <a:latin typeface="Times"/>
              </a:rPr>
              <a:t>transfected the plasmids </a:t>
            </a:r>
            <a:r>
              <a:rPr lang="en-US" dirty="0">
                <a:effectLst/>
                <a:latin typeface="Times"/>
              </a:rPr>
              <a:t>into the microglial cell line BV2 and </a:t>
            </a:r>
            <a:r>
              <a:rPr lang="en-US" dirty="0" err="1">
                <a:effectLst/>
                <a:highlight>
                  <a:srgbClr val="00FFFF"/>
                </a:highlight>
                <a:latin typeface="Times"/>
              </a:rPr>
              <a:t>cotransfected</a:t>
            </a:r>
            <a:r>
              <a:rPr lang="en-US" dirty="0">
                <a:effectLst/>
                <a:latin typeface="Times"/>
              </a:rPr>
              <a:t> the plasmid </a:t>
            </a:r>
            <a:r>
              <a:rPr lang="en-US" dirty="0" err="1">
                <a:effectLst/>
                <a:latin typeface="Times"/>
              </a:rPr>
              <a:t>pCMV-RLuc</a:t>
            </a:r>
            <a:r>
              <a:rPr lang="en-US" dirty="0">
                <a:effectLst/>
                <a:latin typeface="Times"/>
              </a:rPr>
              <a:t> to express </a:t>
            </a:r>
            <a:r>
              <a:rPr lang="en-US" i="1" dirty="0" err="1">
                <a:effectLst/>
                <a:latin typeface="Times New Roman" panose="02020603050405020304" pitchFamily="18" charset="0"/>
                <a:cs typeface="Times New Roman" panose="02020603050405020304" pitchFamily="18" charset="0"/>
              </a:rPr>
              <a:t>Renilla</a:t>
            </a:r>
            <a:r>
              <a:rPr lang="en-US" i="1" dirty="0">
                <a:latin typeface="Times New Roman" panose="02020603050405020304" pitchFamily="18" charset="0"/>
                <a:cs typeface="Times New Roman" panose="02020603050405020304" pitchFamily="18" charset="0"/>
              </a:rPr>
              <a:t> </a:t>
            </a:r>
            <a:r>
              <a:rPr lang="en-US" dirty="0">
                <a:effectLst/>
                <a:latin typeface="Times"/>
              </a:rPr>
              <a:t>luciferase under the strong ubiquitous promoter CMV as an internal control </a:t>
            </a:r>
            <a:r>
              <a:rPr lang="en-US" dirty="0">
                <a:effectLst/>
                <a:highlight>
                  <a:srgbClr val="FFFF00"/>
                </a:highlight>
                <a:latin typeface="Times"/>
              </a:rPr>
              <a:t>(</a:t>
            </a:r>
            <a:r>
              <a:rPr lang="en-US" dirty="0">
                <a:solidFill>
                  <a:srgbClr val="2197D2"/>
                </a:solidFill>
                <a:effectLst/>
                <a:highlight>
                  <a:srgbClr val="FFFF00"/>
                </a:highlight>
                <a:latin typeface="Times"/>
              </a:rPr>
              <a:t>Fig. 1</a:t>
            </a:r>
            <a:r>
              <a:rPr lang="en-US" dirty="0">
                <a:effectLst/>
                <a:highlight>
                  <a:srgbClr val="FFFF00"/>
                </a:highlight>
                <a:latin typeface="Helvetica" pitchFamily="2" charset="0"/>
              </a:rPr>
              <a:t>B</a:t>
            </a:r>
            <a:r>
              <a:rPr lang="en-US" dirty="0">
                <a:effectLst/>
                <a:highlight>
                  <a:srgbClr val="FFFF00"/>
                </a:highlight>
                <a:latin typeface="Times"/>
              </a:rPr>
              <a:t>). </a:t>
            </a:r>
            <a:r>
              <a:rPr lang="en-US" dirty="0">
                <a:effectLst/>
                <a:latin typeface="Times"/>
              </a:rPr>
              <a:t>The plasmid pTREM2-A and pTREM2-B, containing </a:t>
            </a:r>
            <a:r>
              <a:rPr lang="en-US" dirty="0">
                <a:effectLst/>
                <a:highlight>
                  <a:srgbClr val="00FF00"/>
                </a:highlight>
                <a:latin typeface="Helvetica" pitchFamily="2" charset="0"/>
              </a:rPr>
              <a:t>−</a:t>
            </a:r>
            <a:r>
              <a:rPr lang="en-US" dirty="0">
                <a:effectLst/>
                <a:highlight>
                  <a:srgbClr val="00FF00"/>
                </a:highlight>
                <a:latin typeface="Times"/>
              </a:rPr>
              <a:t>983</a:t>
            </a:r>
            <a:r>
              <a:rPr lang="en-US" dirty="0">
                <a:effectLst/>
                <a:highlight>
                  <a:srgbClr val="00FF00"/>
                </a:highlight>
                <a:latin typeface="Helvetica" pitchFamily="2" charset="0"/>
              </a:rPr>
              <a:t> </a:t>
            </a:r>
            <a:r>
              <a:rPr lang="en-US" dirty="0">
                <a:effectLst/>
                <a:highlight>
                  <a:srgbClr val="00FF00"/>
                </a:highlight>
                <a:latin typeface="Times"/>
              </a:rPr>
              <a:t>+33 and </a:t>
            </a:r>
            <a:r>
              <a:rPr lang="en-US" dirty="0">
                <a:effectLst/>
                <a:highlight>
                  <a:srgbClr val="00FF00"/>
                </a:highlight>
                <a:latin typeface="Helvetica" pitchFamily="2" charset="0"/>
              </a:rPr>
              <a:t>−</a:t>
            </a:r>
            <a:r>
              <a:rPr lang="en-US" dirty="0">
                <a:effectLst/>
                <a:highlight>
                  <a:srgbClr val="00FF00"/>
                </a:highlight>
                <a:latin typeface="Times"/>
              </a:rPr>
              <a:t>671</a:t>
            </a:r>
            <a:r>
              <a:rPr lang="en-US" dirty="0">
                <a:effectLst/>
                <a:highlight>
                  <a:srgbClr val="00FF00"/>
                </a:highlight>
                <a:latin typeface="Helvetica" pitchFamily="2" charset="0"/>
              </a:rPr>
              <a:t> </a:t>
            </a:r>
            <a:r>
              <a:rPr lang="en-US" dirty="0">
                <a:effectLst/>
                <a:highlight>
                  <a:srgbClr val="00FF00"/>
                </a:highlight>
                <a:latin typeface="Times"/>
              </a:rPr>
              <a:t>+33, respectively, displayed a similar promoter activity compared to pGL3-Basic. The promoter activity of pTREM2-C containing </a:t>
            </a:r>
            <a:r>
              <a:rPr lang="en-US" dirty="0">
                <a:effectLst/>
                <a:highlight>
                  <a:srgbClr val="00FF00"/>
                </a:highlight>
                <a:latin typeface="Helvetica" pitchFamily="2" charset="0"/>
              </a:rPr>
              <a:t>−</a:t>
            </a:r>
            <a:r>
              <a:rPr lang="en-US" dirty="0">
                <a:effectLst/>
                <a:highlight>
                  <a:srgbClr val="00FF00"/>
                </a:highlight>
                <a:latin typeface="Times"/>
              </a:rPr>
              <a:t>580</a:t>
            </a:r>
            <a:r>
              <a:rPr lang="en-US" dirty="0">
                <a:effectLst/>
                <a:highlight>
                  <a:srgbClr val="00FF00"/>
                </a:highlight>
                <a:latin typeface="Helvetica" pitchFamily="2" charset="0"/>
              </a:rPr>
              <a:t> </a:t>
            </a:r>
            <a:r>
              <a:rPr lang="en-US" dirty="0">
                <a:effectLst/>
                <a:highlight>
                  <a:srgbClr val="00FF00"/>
                </a:highlight>
                <a:latin typeface="Times"/>
              </a:rPr>
              <a:t>+33 had slight increase by 2.679 ± 0.452 folds compared with vector. </a:t>
            </a:r>
            <a:r>
              <a:rPr lang="en-US" dirty="0">
                <a:effectLst/>
                <a:latin typeface="Times"/>
              </a:rPr>
              <a:t>Further 5</a:t>
            </a:r>
            <a:r>
              <a:rPr lang="en-US" dirty="0">
                <a:effectLst/>
                <a:latin typeface="Helvetica" pitchFamily="2" charset="0"/>
              </a:rPr>
              <a:t>’ </a:t>
            </a:r>
            <a:r>
              <a:rPr lang="en-US" dirty="0">
                <a:effectLst/>
                <a:latin typeface="Times"/>
              </a:rPr>
              <a:t>truncation down to </a:t>
            </a:r>
            <a:r>
              <a:rPr lang="en-US" dirty="0">
                <a:effectLst/>
                <a:highlight>
                  <a:srgbClr val="00FF00"/>
                </a:highlight>
                <a:latin typeface="Helvetica" pitchFamily="2" charset="0"/>
              </a:rPr>
              <a:t>−</a:t>
            </a:r>
            <a:r>
              <a:rPr lang="en-US" dirty="0">
                <a:effectLst/>
                <a:highlight>
                  <a:srgbClr val="00FF00"/>
                </a:highlight>
                <a:latin typeface="Times"/>
              </a:rPr>
              <a:t>370</a:t>
            </a:r>
            <a:r>
              <a:rPr lang="en-US" dirty="0">
                <a:effectLst/>
                <a:highlight>
                  <a:srgbClr val="00FF00"/>
                </a:highlight>
                <a:latin typeface="Helvetica" pitchFamily="2" charset="0"/>
              </a:rPr>
              <a:t> </a:t>
            </a:r>
            <a:r>
              <a:rPr lang="en-US" dirty="0">
                <a:effectLst/>
                <a:highlight>
                  <a:srgbClr val="00FF00"/>
                </a:highlight>
                <a:latin typeface="Times"/>
              </a:rPr>
              <a:t>+33 (pTREM2-D) signi</a:t>
            </a:r>
            <a:r>
              <a:rPr lang="en-US" dirty="0">
                <a:effectLst/>
                <a:highlight>
                  <a:srgbClr val="00FF00"/>
                </a:highlight>
                <a:latin typeface="Helvetica" pitchFamily="2" charset="0"/>
              </a:rPr>
              <a:t>fi</a:t>
            </a:r>
            <a:r>
              <a:rPr lang="en-US" dirty="0">
                <a:effectLst/>
                <a:highlight>
                  <a:srgbClr val="00FF00"/>
                </a:highlight>
                <a:latin typeface="Times"/>
              </a:rPr>
              <a:t>cantly elevated the promoter activity by 6.391 ± 1.167 folds compared with pGL3-Basic</a:t>
            </a:r>
            <a:r>
              <a:rPr lang="en-US" dirty="0">
                <a:effectLst/>
                <a:latin typeface="Times"/>
              </a:rPr>
              <a:t>. </a:t>
            </a:r>
            <a:r>
              <a:rPr lang="en-US" dirty="0">
                <a:effectLst/>
                <a:highlight>
                  <a:srgbClr val="00FF00"/>
                </a:highlight>
                <a:latin typeface="Times"/>
              </a:rPr>
              <a:t>Another fragment </a:t>
            </a:r>
            <a:r>
              <a:rPr lang="en-US" dirty="0">
                <a:effectLst/>
                <a:highlight>
                  <a:srgbClr val="00FF00"/>
                </a:highlight>
                <a:latin typeface="Helvetica" pitchFamily="2" charset="0"/>
              </a:rPr>
              <a:t>−</a:t>
            </a:r>
            <a:r>
              <a:rPr lang="en-US" dirty="0">
                <a:effectLst/>
                <a:highlight>
                  <a:srgbClr val="00FF00"/>
                </a:highlight>
                <a:latin typeface="Times"/>
              </a:rPr>
              <a:t>983</a:t>
            </a:r>
            <a:r>
              <a:rPr lang="en-US" dirty="0">
                <a:effectLst/>
                <a:highlight>
                  <a:srgbClr val="00FF00"/>
                </a:highlight>
                <a:latin typeface="Helvetica" pitchFamily="2" charset="0"/>
              </a:rPr>
              <a:t> −</a:t>
            </a:r>
            <a:r>
              <a:rPr lang="en-US" dirty="0">
                <a:effectLst/>
                <a:highlight>
                  <a:srgbClr val="00FF00"/>
                </a:highlight>
                <a:latin typeface="Times"/>
              </a:rPr>
              <a:t>303 (pTREM2-E) showed nearly zero promoter activity and the luciferase expression under this fragment is even lower than that in PGL3-Basic. </a:t>
            </a:r>
          </a:p>
        </p:txBody>
      </p:sp>
      <p:sp>
        <p:nvSpPr>
          <p:cNvPr id="5" name="TextBox 4">
            <a:extLst>
              <a:ext uri="{FF2B5EF4-FFF2-40B4-BE49-F238E27FC236}">
                <a16:creationId xmlns:a16="http://schemas.microsoft.com/office/drawing/2014/main" id="{AB7116DF-07B3-DF96-8A9C-D59CE84B9E11}"/>
              </a:ext>
            </a:extLst>
          </p:cNvPr>
          <p:cNvSpPr txBox="1"/>
          <p:nvPr/>
        </p:nvSpPr>
        <p:spPr>
          <a:xfrm>
            <a:off x="5792190" y="3681580"/>
            <a:ext cx="6097978" cy="2677656"/>
          </a:xfrm>
          <a:prstGeom prst="rect">
            <a:avLst/>
          </a:prstGeom>
          <a:noFill/>
        </p:spPr>
        <p:txBody>
          <a:bodyPr wrap="square">
            <a:spAutoFit/>
          </a:bodyPr>
          <a:lstStyle/>
          <a:p>
            <a:r>
              <a:rPr lang="en-US" sz="1400" dirty="0">
                <a:highlight>
                  <a:srgbClr val="FFFF00"/>
                </a:highlight>
                <a:latin typeface="Times New Roman" panose="02020603050405020304" pitchFamily="18" charset="0"/>
                <a:cs typeface="Times New Roman" panose="02020603050405020304" pitchFamily="18" charset="0"/>
              </a:rPr>
              <a:t> B, </a:t>
            </a:r>
            <a:r>
              <a:rPr lang="en-US" sz="1400" dirty="0">
                <a:latin typeface="Times New Roman" panose="02020603050405020304" pitchFamily="18" charset="0"/>
                <a:cs typeface="Times New Roman" panose="02020603050405020304" pitchFamily="18" charset="0"/>
              </a:rPr>
              <a:t>schematic illustration of human TREM2 promoter deletion constructs in pGL3-Basic vector. The arrow represents the direction of transcription and the number demonstrates the start and ending point of each construct insert relative to the transcription start site. TREM2 promoter deletion constructs were veriﬁed by restriction enzyme digestion, and the digested products were analyzed on 1.2 % agarose gel. The size of pGL3-Basic vector is 4.8 kb and inserts range from 337 bp to 1016 bp. The inserts were further conﬁrmed by sequencing. The series of deletion constructs were </a:t>
            </a:r>
            <a:r>
              <a:rPr lang="en-US" sz="1400" dirty="0" err="1">
                <a:latin typeface="Times New Roman" panose="02020603050405020304" pitchFamily="18" charset="0"/>
                <a:cs typeface="Times New Roman" panose="02020603050405020304" pitchFamily="18" charset="0"/>
              </a:rPr>
              <a:t>cotransfected</a:t>
            </a:r>
            <a:r>
              <a:rPr lang="en-US" sz="1400" dirty="0">
                <a:latin typeface="Times New Roman" panose="02020603050405020304" pitchFamily="18" charset="0"/>
                <a:cs typeface="Times New Roman" panose="02020603050405020304" pitchFamily="18" charset="0"/>
              </a:rPr>
              <a:t> with </a:t>
            </a:r>
            <a:r>
              <a:rPr lang="en-US" sz="1400" dirty="0" err="1">
                <a:latin typeface="Times New Roman" panose="02020603050405020304" pitchFamily="18" charset="0"/>
                <a:cs typeface="Times New Roman" panose="02020603050405020304" pitchFamily="18" charset="0"/>
              </a:rPr>
              <a:t>pCMV-RLuc</a:t>
            </a:r>
            <a:r>
              <a:rPr lang="en-US" sz="1400" dirty="0">
                <a:latin typeface="Times New Roman" panose="02020603050405020304" pitchFamily="18" charset="0"/>
                <a:cs typeface="Times New Roman" panose="02020603050405020304" pitchFamily="18" charset="0"/>
              </a:rPr>
              <a:t> into BV2 cells. The cell lysates were harvested 24 h after transfection, and the luciferase activity was measured with a luminometer. The TREM2 promoter luciferase activity was normalized by </a:t>
            </a:r>
            <a:r>
              <a:rPr lang="en-US" sz="1400" dirty="0" err="1">
                <a:latin typeface="Times New Roman" panose="02020603050405020304" pitchFamily="18" charset="0"/>
                <a:cs typeface="Times New Roman" panose="02020603050405020304" pitchFamily="18" charset="0"/>
              </a:rPr>
              <a:t>pCMV</a:t>
            </a:r>
            <a:r>
              <a:rPr lang="en-US" sz="1400" dirty="0">
                <a:latin typeface="Times New Roman" panose="02020603050405020304" pitchFamily="18" charset="0"/>
                <a:cs typeface="Times New Roman" panose="02020603050405020304" pitchFamily="18" charset="0"/>
              </a:rPr>
              <a:t>-Luc luciferase activity for transfection efﬁciency and expressed in folds in comparison with the luciferase activity of pGL3-Basic vector.</a:t>
            </a:r>
          </a:p>
        </p:txBody>
      </p:sp>
    </p:spTree>
    <p:extLst>
      <p:ext uri="{BB962C8B-B14F-4D97-AF65-F5344CB8AC3E}">
        <p14:creationId xmlns:p14="http://schemas.microsoft.com/office/powerpoint/2010/main" val="77691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in graphic">
            <a:extLst>
              <a:ext uri="{FF2B5EF4-FFF2-40B4-BE49-F238E27FC236}">
                <a16:creationId xmlns:a16="http://schemas.microsoft.com/office/drawing/2014/main" id="{9AD5803B-20F5-9B40-F540-BB65F6E70ABB}"/>
              </a:ext>
            </a:extLst>
          </p:cNvPr>
          <p:cNvPicPr/>
          <p:nvPr/>
        </p:nvPicPr>
        <p:blipFill>
          <a:blip r:embed="rId2"/>
          <a:stretch/>
        </p:blipFill>
        <p:spPr>
          <a:xfrm>
            <a:off x="7125196" y="213756"/>
            <a:ext cx="4175392" cy="6139543"/>
          </a:xfrm>
          <a:prstGeom prst="rect">
            <a:avLst/>
          </a:prstGeom>
          <a:ln>
            <a:noFill/>
          </a:ln>
        </p:spPr>
      </p:pic>
      <p:sp>
        <p:nvSpPr>
          <p:cNvPr id="4" name="TextBox 3">
            <a:extLst>
              <a:ext uri="{FF2B5EF4-FFF2-40B4-BE49-F238E27FC236}">
                <a16:creationId xmlns:a16="http://schemas.microsoft.com/office/drawing/2014/main" id="{F670C926-2E1B-FA43-D21E-B3B092D29907}"/>
              </a:ext>
            </a:extLst>
          </p:cNvPr>
          <p:cNvSpPr txBox="1"/>
          <p:nvPr/>
        </p:nvSpPr>
        <p:spPr>
          <a:xfrm>
            <a:off x="578923" y="213756"/>
            <a:ext cx="6097978" cy="6524863"/>
          </a:xfrm>
          <a:prstGeom prst="rect">
            <a:avLst/>
          </a:prstGeom>
          <a:noFill/>
        </p:spPr>
        <p:txBody>
          <a:bodyPr wrap="square">
            <a:spAutoFit/>
          </a:bodyPr>
          <a:lstStyle/>
          <a:p>
            <a:r>
              <a:rPr lang="en-US" sz="1100" b="1" dirty="0">
                <a:effectLst/>
                <a:latin typeface="Helvetica" pitchFamily="2" charset="0"/>
              </a:rPr>
              <a:t>Identification of the minimal active region in TREM2 promoter</a:t>
            </a:r>
          </a:p>
          <a:p>
            <a:r>
              <a:rPr lang="en-US" sz="1100" dirty="0">
                <a:effectLst/>
                <a:latin typeface="Times"/>
              </a:rPr>
              <a:t>Human </a:t>
            </a:r>
            <a:r>
              <a:rPr lang="en-US" sz="1100" i="1" dirty="0">
                <a:effectLst/>
                <a:latin typeface="Times New Roman" panose="02020603050405020304" pitchFamily="18" charset="0"/>
                <a:cs typeface="Times New Roman" panose="02020603050405020304" pitchFamily="18" charset="0"/>
              </a:rPr>
              <a:t>TREM2</a:t>
            </a:r>
            <a:r>
              <a:rPr lang="en-US" sz="1100" dirty="0">
                <a:effectLst/>
                <a:latin typeface="Helvetica" pitchFamily="2" charset="0"/>
              </a:rPr>
              <a:t> </a:t>
            </a:r>
            <a:r>
              <a:rPr lang="en-US" sz="1100" dirty="0">
                <a:effectLst/>
                <a:latin typeface="Times"/>
              </a:rPr>
              <a:t>gene transcript can be spliced into two</a:t>
            </a:r>
          </a:p>
          <a:p>
            <a:r>
              <a:rPr lang="en-US" sz="1100" dirty="0">
                <a:effectLst/>
                <a:latin typeface="Times"/>
              </a:rPr>
              <a:t>variants: the variant 1 is 693 bp in length and consists of </a:t>
            </a:r>
            <a:r>
              <a:rPr lang="en-US" sz="1100" dirty="0">
                <a:effectLst/>
                <a:latin typeface="Helvetica" pitchFamily="2" charset="0"/>
              </a:rPr>
              <a:t>fi</a:t>
            </a:r>
            <a:r>
              <a:rPr lang="en-US" sz="1100" dirty="0">
                <a:effectLst/>
                <a:latin typeface="Times"/>
              </a:rPr>
              <a:t>ve</a:t>
            </a:r>
          </a:p>
          <a:p>
            <a:r>
              <a:rPr lang="en-US" sz="1100" dirty="0">
                <a:effectLst/>
                <a:latin typeface="Times"/>
              </a:rPr>
              <a:t>exons, whereas variant 2 is 660 bp in length and lacks exon 4</a:t>
            </a:r>
          </a:p>
          <a:p>
            <a:r>
              <a:rPr lang="en-US" sz="1100" dirty="0">
                <a:effectLst/>
                <a:latin typeface="Times"/>
              </a:rPr>
              <a:t>with larger exon 5. The two variants differ only in the 3</a:t>
            </a:r>
            <a:r>
              <a:rPr lang="en-US" sz="1100" dirty="0">
                <a:effectLst/>
                <a:latin typeface="Helvetica" pitchFamily="2" charset="0"/>
              </a:rPr>
              <a:t>’ </a:t>
            </a:r>
            <a:r>
              <a:rPr lang="en-US" sz="1100" dirty="0">
                <a:effectLst/>
                <a:latin typeface="Times"/>
              </a:rPr>
              <a:t>ends</a:t>
            </a:r>
          </a:p>
          <a:p>
            <a:r>
              <a:rPr lang="en-US" sz="1100" dirty="0">
                <a:effectLst/>
                <a:latin typeface="Times"/>
              </a:rPr>
              <a:t>and share the identical TSS. </a:t>
            </a:r>
            <a:r>
              <a:rPr lang="en-US" sz="1100" dirty="0">
                <a:effectLst/>
                <a:highlight>
                  <a:srgbClr val="FFFF00"/>
                </a:highlight>
                <a:latin typeface="Times"/>
              </a:rPr>
              <a:t>To investigate the transcriptional</a:t>
            </a:r>
          </a:p>
          <a:p>
            <a:r>
              <a:rPr lang="en-US" sz="1100" dirty="0">
                <a:effectLst/>
                <a:highlight>
                  <a:srgbClr val="FFFF00"/>
                </a:highlight>
                <a:latin typeface="Times"/>
              </a:rPr>
              <a:t>activity of the human </a:t>
            </a:r>
            <a:r>
              <a:rPr lang="en-US" sz="1100" i="1" dirty="0">
                <a:effectLst/>
                <a:highlight>
                  <a:srgbClr val="FFFF00"/>
                </a:highlight>
                <a:latin typeface="Times"/>
              </a:rPr>
              <a:t>TREM2</a:t>
            </a:r>
            <a:r>
              <a:rPr lang="en-US" sz="1100" dirty="0">
                <a:effectLst/>
                <a:highlight>
                  <a:srgbClr val="FFFF00"/>
                </a:highlight>
                <a:latin typeface="Times"/>
              </a:rPr>
              <a:t> gene promoter</a:t>
            </a:r>
            <a:r>
              <a:rPr lang="en-US" sz="1100" dirty="0">
                <a:effectLst/>
                <a:latin typeface="Times"/>
              </a:rPr>
              <a:t>, we extracted</a:t>
            </a:r>
          </a:p>
          <a:p>
            <a:r>
              <a:rPr lang="en-US" sz="1100" dirty="0">
                <a:effectLst/>
                <a:latin typeface="Times"/>
              </a:rPr>
              <a:t>human genomic DNA and cloned a 983-bp fragment upstream</a:t>
            </a:r>
          </a:p>
          <a:p>
            <a:r>
              <a:rPr lang="en-US" sz="1100" dirty="0">
                <a:effectLst/>
                <a:latin typeface="Times"/>
              </a:rPr>
              <a:t>the TSS (site 0, and the start codon ATG is +34</a:t>
            </a:r>
            <a:r>
              <a:rPr lang="en-US" sz="1100" dirty="0">
                <a:effectLst/>
                <a:latin typeface="Helvetica" pitchFamily="2" charset="0"/>
              </a:rPr>
              <a:t>–</a:t>
            </a:r>
            <a:r>
              <a:rPr lang="en-US" sz="1100" dirty="0">
                <a:effectLst/>
                <a:latin typeface="Times"/>
              </a:rPr>
              <a:t>+36) </a:t>
            </a:r>
            <a:r>
              <a:rPr lang="en-US" sz="1100" dirty="0">
                <a:effectLst/>
                <a:highlight>
                  <a:srgbClr val="FFFF00"/>
                </a:highlight>
                <a:latin typeface="Times"/>
              </a:rPr>
              <a:t>(</a:t>
            </a:r>
            <a:r>
              <a:rPr lang="en-US" sz="1100" dirty="0">
                <a:solidFill>
                  <a:srgbClr val="2197D2"/>
                </a:solidFill>
                <a:effectLst/>
                <a:highlight>
                  <a:srgbClr val="FFFF00"/>
                </a:highlight>
                <a:latin typeface="Times"/>
              </a:rPr>
              <a:t>Fig. 1</a:t>
            </a:r>
            <a:r>
              <a:rPr lang="en-US" sz="1100" dirty="0">
                <a:effectLst/>
                <a:highlight>
                  <a:srgbClr val="FFFF00"/>
                </a:highlight>
                <a:latin typeface="Helvetica" pitchFamily="2" charset="0"/>
              </a:rPr>
              <a:t>A</a:t>
            </a:r>
            <a:r>
              <a:rPr lang="en-US" sz="1100" dirty="0">
                <a:effectLst/>
                <a:highlight>
                  <a:srgbClr val="FFFF00"/>
                </a:highlight>
                <a:latin typeface="Times"/>
              </a:rPr>
              <a:t>).</a:t>
            </a:r>
          </a:p>
          <a:p>
            <a:r>
              <a:rPr lang="en-US" sz="1100" dirty="0">
                <a:effectLst/>
                <a:latin typeface="Times"/>
              </a:rPr>
              <a:t>This fragment, and a series of 5</a:t>
            </a:r>
            <a:r>
              <a:rPr lang="en-US" sz="1100" dirty="0">
                <a:effectLst/>
                <a:latin typeface="Helvetica" pitchFamily="2" charset="0"/>
              </a:rPr>
              <a:t>’ </a:t>
            </a:r>
            <a:r>
              <a:rPr lang="en-US" sz="1100" dirty="0">
                <a:effectLst/>
                <a:latin typeface="Times"/>
              </a:rPr>
              <a:t>deletion fragments, were</a:t>
            </a:r>
          </a:p>
          <a:p>
            <a:r>
              <a:rPr lang="en-US" sz="1100" dirty="0">
                <a:effectLst/>
                <a:latin typeface="Times"/>
              </a:rPr>
              <a:t>cloned into pGL3-Basic vector for luciferase reporter assay. As</a:t>
            </a:r>
          </a:p>
          <a:p>
            <a:r>
              <a:rPr lang="en-US" sz="1100" dirty="0">
                <a:effectLst/>
                <a:latin typeface="Times"/>
              </a:rPr>
              <a:t>in the brain, TREM2 is highly expressed in microglia, we </a:t>
            </a:r>
            <a:r>
              <a:rPr lang="en-US" sz="1100" dirty="0">
                <a:effectLst/>
                <a:latin typeface="Helvetica" pitchFamily="2" charset="0"/>
              </a:rPr>
              <a:t>fi</a:t>
            </a:r>
            <a:r>
              <a:rPr lang="en-US" sz="1100" dirty="0">
                <a:effectLst/>
                <a:latin typeface="Times"/>
              </a:rPr>
              <a:t>rst</a:t>
            </a:r>
          </a:p>
          <a:p>
            <a:r>
              <a:rPr lang="en-US" sz="1100" dirty="0">
                <a:effectLst/>
                <a:latin typeface="Times"/>
              </a:rPr>
              <a:t>transfected the plasmids into the microglial cell line BV2 and</a:t>
            </a:r>
          </a:p>
          <a:p>
            <a:r>
              <a:rPr lang="en-US" sz="1100" dirty="0" err="1">
                <a:effectLst/>
                <a:latin typeface="Times"/>
              </a:rPr>
              <a:t>cotransfected</a:t>
            </a:r>
            <a:r>
              <a:rPr lang="en-US" sz="1100" dirty="0">
                <a:effectLst/>
                <a:latin typeface="Times"/>
              </a:rPr>
              <a:t> the plasmid </a:t>
            </a:r>
            <a:r>
              <a:rPr lang="en-US" sz="1100" dirty="0" err="1">
                <a:effectLst/>
                <a:latin typeface="Times"/>
              </a:rPr>
              <a:t>pCMV-RLuc</a:t>
            </a:r>
            <a:r>
              <a:rPr lang="en-US" sz="1100" dirty="0">
                <a:effectLst/>
                <a:latin typeface="Times"/>
              </a:rPr>
              <a:t> to express </a:t>
            </a:r>
            <a:r>
              <a:rPr lang="en-US" sz="1100" i="1" dirty="0" err="1">
                <a:effectLst/>
                <a:latin typeface="Times New Roman" panose="02020603050405020304" pitchFamily="18" charset="0"/>
                <a:cs typeface="Times New Roman" panose="02020603050405020304" pitchFamily="18" charset="0"/>
              </a:rPr>
              <a:t>Renilla</a:t>
            </a:r>
            <a:endParaRPr lang="en-US" sz="1100" i="1" dirty="0">
              <a:effectLst/>
              <a:latin typeface="Times New Roman" panose="02020603050405020304" pitchFamily="18" charset="0"/>
              <a:cs typeface="Times New Roman" panose="02020603050405020304" pitchFamily="18" charset="0"/>
            </a:endParaRPr>
          </a:p>
          <a:p>
            <a:r>
              <a:rPr lang="en-US" sz="1100" dirty="0">
                <a:effectLst/>
                <a:latin typeface="Times"/>
              </a:rPr>
              <a:t>luciferase under the strong ubiquitous promoter CMV as an</a:t>
            </a:r>
          </a:p>
          <a:p>
            <a:r>
              <a:rPr lang="en-US" sz="1100" dirty="0">
                <a:effectLst/>
                <a:latin typeface="Times"/>
              </a:rPr>
              <a:t>internal control </a:t>
            </a:r>
            <a:r>
              <a:rPr lang="en-US" sz="1100" dirty="0">
                <a:effectLst/>
                <a:highlight>
                  <a:srgbClr val="FFFF00"/>
                </a:highlight>
                <a:latin typeface="Times"/>
              </a:rPr>
              <a:t>(</a:t>
            </a:r>
            <a:r>
              <a:rPr lang="en-US" sz="1100" dirty="0">
                <a:solidFill>
                  <a:srgbClr val="2197D2"/>
                </a:solidFill>
                <a:effectLst/>
                <a:highlight>
                  <a:srgbClr val="FFFF00"/>
                </a:highlight>
                <a:latin typeface="Times"/>
              </a:rPr>
              <a:t>Fig. 1</a:t>
            </a:r>
            <a:r>
              <a:rPr lang="en-US" sz="1100" dirty="0">
                <a:effectLst/>
                <a:highlight>
                  <a:srgbClr val="FFFF00"/>
                </a:highlight>
                <a:latin typeface="Helvetica" pitchFamily="2" charset="0"/>
              </a:rPr>
              <a:t>B</a:t>
            </a:r>
            <a:r>
              <a:rPr lang="en-US" sz="1100" dirty="0">
                <a:effectLst/>
                <a:highlight>
                  <a:srgbClr val="FFFF00"/>
                </a:highlight>
                <a:latin typeface="Times"/>
              </a:rPr>
              <a:t>). </a:t>
            </a:r>
            <a:r>
              <a:rPr lang="en-US" sz="1100" dirty="0">
                <a:effectLst/>
                <a:latin typeface="Times"/>
              </a:rPr>
              <a:t>The plasmid pTREM2-A and</a:t>
            </a:r>
          </a:p>
          <a:p>
            <a:r>
              <a:rPr lang="en-US" sz="1100" dirty="0">
                <a:effectLst/>
                <a:latin typeface="Times"/>
              </a:rPr>
              <a:t>pTREM2-B, containing </a:t>
            </a:r>
            <a:r>
              <a:rPr lang="en-US" sz="1100" dirty="0">
                <a:effectLst/>
                <a:latin typeface="Helvetica" pitchFamily="2" charset="0"/>
              </a:rPr>
              <a:t>−</a:t>
            </a:r>
            <a:r>
              <a:rPr lang="en-US" sz="1100" dirty="0">
                <a:effectLst/>
                <a:latin typeface="Times"/>
              </a:rPr>
              <a:t>983</a:t>
            </a:r>
            <a:r>
              <a:rPr lang="en-US" sz="1100" dirty="0">
                <a:effectLst/>
                <a:latin typeface="Helvetica" pitchFamily="2" charset="0"/>
              </a:rPr>
              <a:t> </a:t>
            </a:r>
            <a:r>
              <a:rPr lang="en-US" sz="1100" dirty="0">
                <a:effectLst/>
                <a:latin typeface="Times"/>
              </a:rPr>
              <a:t>+33 and </a:t>
            </a:r>
            <a:r>
              <a:rPr lang="en-US" sz="1100" dirty="0">
                <a:effectLst/>
                <a:latin typeface="Helvetica" pitchFamily="2" charset="0"/>
              </a:rPr>
              <a:t>−</a:t>
            </a:r>
            <a:r>
              <a:rPr lang="en-US" sz="1100" dirty="0">
                <a:effectLst/>
                <a:latin typeface="Times"/>
              </a:rPr>
              <a:t>671</a:t>
            </a:r>
            <a:r>
              <a:rPr lang="en-US" sz="1100" dirty="0">
                <a:effectLst/>
                <a:latin typeface="Helvetica" pitchFamily="2" charset="0"/>
              </a:rPr>
              <a:t> </a:t>
            </a:r>
            <a:r>
              <a:rPr lang="en-US" sz="1100" dirty="0">
                <a:effectLst/>
                <a:latin typeface="Times"/>
              </a:rPr>
              <a:t>+33, respectively,</a:t>
            </a:r>
          </a:p>
          <a:p>
            <a:r>
              <a:rPr lang="en-US" sz="1100" dirty="0">
                <a:effectLst/>
                <a:latin typeface="Times"/>
              </a:rPr>
              <a:t>displayed a similar promoter activity compared to pGL3-</a:t>
            </a:r>
          </a:p>
          <a:p>
            <a:r>
              <a:rPr lang="en-US" sz="1100" dirty="0">
                <a:effectLst/>
                <a:latin typeface="Times"/>
              </a:rPr>
              <a:t>Basic. The promoter activity of pTREM2-C containing</a:t>
            </a:r>
          </a:p>
          <a:p>
            <a:r>
              <a:rPr lang="en-US" sz="1100" dirty="0">
                <a:effectLst/>
                <a:latin typeface="Helvetica" pitchFamily="2" charset="0"/>
              </a:rPr>
              <a:t>−</a:t>
            </a:r>
            <a:r>
              <a:rPr lang="en-US" sz="1100" dirty="0">
                <a:effectLst/>
                <a:latin typeface="Times"/>
              </a:rPr>
              <a:t>580</a:t>
            </a:r>
            <a:r>
              <a:rPr lang="en-US" sz="1100" dirty="0">
                <a:effectLst/>
                <a:latin typeface="Helvetica" pitchFamily="2" charset="0"/>
              </a:rPr>
              <a:t> </a:t>
            </a:r>
            <a:r>
              <a:rPr lang="en-US" sz="1100" dirty="0">
                <a:effectLst/>
                <a:latin typeface="Times"/>
              </a:rPr>
              <a:t>+33 had slight increase by 2.679 ± 0.452 folds compared</a:t>
            </a:r>
          </a:p>
          <a:p>
            <a:r>
              <a:rPr lang="en-US" sz="1100" dirty="0">
                <a:effectLst/>
                <a:latin typeface="Times"/>
              </a:rPr>
              <a:t>with vector. Further 5</a:t>
            </a:r>
            <a:r>
              <a:rPr lang="en-US" sz="1100" dirty="0">
                <a:effectLst/>
                <a:latin typeface="Helvetica" pitchFamily="2" charset="0"/>
              </a:rPr>
              <a:t>’ </a:t>
            </a:r>
            <a:r>
              <a:rPr lang="en-US" sz="1100" dirty="0">
                <a:effectLst/>
                <a:latin typeface="Times"/>
              </a:rPr>
              <a:t>truncation down to </a:t>
            </a:r>
            <a:r>
              <a:rPr lang="en-US" sz="1100" dirty="0">
                <a:effectLst/>
                <a:latin typeface="Helvetica" pitchFamily="2" charset="0"/>
              </a:rPr>
              <a:t>−</a:t>
            </a:r>
            <a:r>
              <a:rPr lang="en-US" sz="1100" dirty="0">
                <a:effectLst/>
                <a:latin typeface="Times"/>
              </a:rPr>
              <a:t>370</a:t>
            </a:r>
            <a:r>
              <a:rPr lang="en-US" sz="1100" dirty="0">
                <a:effectLst/>
                <a:latin typeface="Helvetica" pitchFamily="2" charset="0"/>
              </a:rPr>
              <a:t> </a:t>
            </a:r>
            <a:r>
              <a:rPr lang="en-US" sz="1100" dirty="0">
                <a:effectLst/>
                <a:latin typeface="Times"/>
              </a:rPr>
              <a:t>+33</a:t>
            </a:r>
          </a:p>
          <a:p>
            <a:r>
              <a:rPr lang="en-US" sz="1100" dirty="0">
                <a:effectLst/>
                <a:latin typeface="Times"/>
              </a:rPr>
              <a:t>(pTREM2-D) signi</a:t>
            </a:r>
            <a:r>
              <a:rPr lang="en-US" sz="1100" dirty="0">
                <a:effectLst/>
                <a:latin typeface="Helvetica" pitchFamily="2" charset="0"/>
              </a:rPr>
              <a:t>fi</a:t>
            </a:r>
            <a:r>
              <a:rPr lang="en-US" sz="1100" dirty="0">
                <a:effectLst/>
                <a:latin typeface="Times"/>
              </a:rPr>
              <a:t>cantly elevated the promoter activity by</a:t>
            </a:r>
          </a:p>
          <a:p>
            <a:r>
              <a:rPr lang="en-US" sz="1100" dirty="0">
                <a:effectLst/>
                <a:latin typeface="Times"/>
              </a:rPr>
              <a:t>6.391 ± 1.167 folds compared with pGL3-Basic. Another</a:t>
            </a:r>
          </a:p>
          <a:p>
            <a:r>
              <a:rPr lang="en-US" sz="1100" dirty="0">
                <a:effectLst/>
                <a:latin typeface="Times"/>
              </a:rPr>
              <a:t>fragment </a:t>
            </a:r>
            <a:r>
              <a:rPr lang="en-US" sz="1100" dirty="0">
                <a:effectLst/>
                <a:latin typeface="Helvetica" pitchFamily="2" charset="0"/>
              </a:rPr>
              <a:t>−</a:t>
            </a:r>
            <a:r>
              <a:rPr lang="en-US" sz="1100" dirty="0">
                <a:effectLst/>
                <a:latin typeface="Times"/>
              </a:rPr>
              <a:t>983</a:t>
            </a:r>
            <a:r>
              <a:rPr lang="en-US" sz="1100" dirty="0">
                <a:effectLst/>
                <a:latin typeface="Helvetica" pitchFamily="2" charset="0"/>
              </a:rPr>
              <a:t> −</a:t>
            </a:r>
            <a:r>
              <a:rPr lang="en-US" sz="1100" dirty="0">
                <a:effectLst/>
                <a:latin typeface="Times"/>
              </a:rPr>
              <a:t>303 (pTREM2-E) showed nearly zero promoter</a:t>
            </a:r>
          </a:p>
          <a:p>
            <a:r>
              <a:rPr lang="en-US" sz="1100" dirty="0">
                <a:effectLst/>
                <a:latin typeface="Times"/>
              </a:rPr>
              <a:t>activity and the luciferase expression under this fragment</a:t>
            </a:r>
          </a:p>
          <a:p>
            <a:r>
              <a:rPr lang="en-US" sz="1100" dirty="0">
                <a:effectLst/>
                <a:latin typeface="Times"/>
              </a:rPr>
              <a:t>is even lower than that in PGL3-Basic. Similar difference</a:t>
            </a:r>
          </a:p>
          <a:p>
            <a:r>
              <a:rPr lang="en-US" sz="1100" dirty="0">
                <a:effectLst/>
                <a:latin typeface="Times"/>
              </a:rPr>
              <a:t>in the promoter activities of these fragments were also found in</a:t>
            </a:r>
          </a:p>
          <a:p>
            <a:r>
              <a:rPr lang="en-US" sz="1100" dirty="0">
                <a:effectLst/>
                <a:latin typeface="Times"/>
              </a:rPr>
              <a:t>human embryonic kidney 293 (HEK293) cells (</a:t>
            </a:r>
            <a:r>
              <a:rPr lang="en-US" sz="1100" dirty="0">
                <a:solidFill>
                  <a:srgbClr val="2197D2"/>
                </a:solidFill>
                <a:effectLst/>
                <a:highlight>
                  <a:srgbClr val="FFFF00"/>
                </a:highlight>
                <a:latin typeface="Times"/>
              </a:rPr>
              <a:t>Fig. 1</a:t>
            </a:r>
            <a:r>
              <a:rPr lang="en-US" sz="1100" dirty="0">
                <a:effectLst/>
                <a:highlight>
                  <a:srgbClr val="FFFF00"/>
                </a:highlight>
                <a:latin typeface="Helvetica" pitchFamily="2" charset="0"/>
              </a:rPr>
              <a:t>C</a:t>
            </a:r>
            <a:r>
              <a:rPr lang="en-US" sz="1100" dirty="0">
                <a:effectLst/>
                <a:highlight>
                  <a:srgbClr val="00FF00"/>
                </a:highlight>
                <a:latin typeface="Times"/>
              </a:rPr>
              <a:t>). It appears</a:t>
            </a:r>
          </a:p>
          <a:p>
            <a:r>
              <a:rPr lang="en-US" sz="1100" dirty="0">
                <a:effectLst/>
                <a:highlight>
                  <a:srgbClr val="00FF00"/>
                </a:highlight>
                <a:latin typeface="Times"/>
              </a:rPr>
              <a:t>that in the </a:t>
            </a:r>
            <a:r>
              <a:rPr lang="en-US" sz="1100" dirty="0">
                <a:effectLst/>
                <a:highlight>
                  <a:srgbClr val="00FF00"/>
                </a:highlight>
                <a:latin typeface="Helvetica" pitchFamily="2" charset="0"/>
              </a:rPr>
              <a:t>−</a:t>
            </a:r>
            <a:r>
              <a:rPr lang="en-US" sz="1100" dirty="0">
                <a:effectLst/>
                <a:highlight>
                  <a:srgbClr val="00FF00"/>
                </a:highlight>
                <a:latin typeface="Times"/>
              </a:rPr>
              <a:t>983</a:t>
            </a:r>
            <a:r>
              <a:rPr lang="en-US" sz="1100" dirty="0">
                <a:effectLst/>
                <a:highlight>
                  <a:srgbClr val="00FF00"/>
                </a:highlight>
                <a:latin typeface="Helvetica" pitchFamily="2" charset="0"/>
              </a:rPr>
              <a:t> </a:t>
            </a:r>
            <a:r>
              <a:rPr lang="en-US" sz="1100" dirty="0">
                <a:effectLst/>
                <a:highlight>
                  <a:srgbClr val="00FF00"/>
                </a:highlight>
                <a:latin typeface="Times"/>
              </a:rPr>
              <a:t>+33 region, there are both positive and</a:t>
            </a:r>
          </a:p>
          <a:p>
            <a:r>
              <a:rPr lang="en-US" sz="1100" dirty="0">
                <a:effectLst/>
                <a:highlight>
                  <a:srgbClr val="00FF00"/>
                </a:highlight>
                <a:latin typeface="Times"/>
              </a:rPr>
              <a:t>negative regulatory elements, with the latter</a:t>
            </a:r>
          </a:p>
          <a:p>
            <a:r>
              <a:rPr lang="en-US" sz="1100" dirty="0">
                <a:effectLst/>
                <a:highlight>
                  <a:srgbClr val="00FF00"/>
                </a:highlight>
                <a:latin typeface="Times"/>
              </a:rPr>
              <a:t>within </a:t>
            </a:r>
            <a:r>
              <a:rPr lang="en-US" sz="1100" dirty="0">
                <a:effectLst/>
                <a:highlight>
                  <a:srgbClr val="00FF00"/>
                </a:highlight>
                <a:latin typeface="Helvetica" pitchFamily="2" charset="0"/>
              </a:rPr>
              <a:t>−</a:t>
            </a:r>
            <a:r>
              <a:rPr lang="en-US" sz="1100" dirty="0">
                <a:effectLst/>
                <a:highlight>
                  <a:srgbClr val="00FF00"/>
                </a:highlight>
                <a:latin typeface="Times"/>
              </a:rPr>
              <a:t>580</a:t>
            </a:r>
            <a:r>
              <a:rPr lang="en-US" sz="1100" dirty="0">
                <a:effectLst/>
                <a:highlight>
                  <a:srgbClr val="00FF00"/>
                </a:highlight>
                <a:latin typeface="Helvetica" pitchFamily="2" charset="0"/>
              </a:rPr>
              <a:t> −</a:t>
            </a:r>
            <a:r>
              <a:rPr lang="en-US" sz="1100" dirty="0">
                <a:effectLst/>
                <a:highlight>
                  <a:srgbClr val="00FF00"/>
                </a:highlight>
                <a:latin typeface="Times"/>
              </a:rPr>
              <a:t>370 bp region.</a:t>
            </a:r>
          </a:p>
          <a:p>
            <a:r>
              <a:rPr lang="en-US" sz="1100" dirty="0">
                <a:effectLst/>
                <a:latin typeface="Times"/>
              </a:rPr>
              <a:t>To further narrow down the core promoter region, additional</a:t>
            </a:r>
          </a:p>
          <a:p>
            <a:r>
              <a:rPr lang="en-US" sz="1100" dirty="0">
                <a:effectLst/>
                <a:latin typeface="Times"/>
              </a:rPr>
              <a:t>5</a:t>
            </a:r>
            <a:r>
              <a:rPr lang="en-US" sz="1100" dirty="0">
                <a:effectLst/>
                <a:latin typeface="Helvetica" pitchFamily="2" charset="0"/>
              </a:rPr>
              <a:t>’ </a:t>
            </a:r>
            <a:r>
              <a:rPr lang="en-US" sz="1100" dirty="0">
                <a:effectLst/>
                <a:latin typeface="Times"/>
              </a:rPr>
              <a:t>deletion fragments </a:t>
            </a:r>
            <a:r>
              <a:rPr lang="en-US" sz="1100" dirty="0">
                <a:effectLst/>
                <a:latin typeface="Helvetica" pitchFamily="2" charset="0"/>
              </a:rPr>
              <a:t>−</a:t>
            </a:r>
            <a:r>
              <a:rPr lang="en-US" sz="1100" dirty="0">
                <a:effectLst/>
                <a:latin typeface="Times"/>
              </a:rPr>
              <a:t>118</a:t>
            </a:r>
            <a:r>
              <a:rPr lang="en-US" sz="1100" dirty="0">
                <a:effectLst/>
                <a:latin typeface="Helvetica" pitchFamily="2" charset="0"/>
              </a:rPr>
              <a:t> </a:t>
            </a:r>
            <a:r>
              <a:rPr lang="en-US" sz="1100" dirty="0">
                <a:effectLst/>
                <a:latin typeface="Times"/>
              </a:rPr>
              <a:t>+33 and 0</a:t>
            </a:r>
            <a:r>
              <a:rPr lang="en-US" sz="1100" dirty="0">
                <a:effectLst/>
                <a:latin typeface="Helvetica" pitchFamily="2" charset="0"/>
              </a:rPr>
              <a:t> </a:t>
            </a:r>
            <a:r>
              <a:rPr lang="en-US" sz="1100" dirty="0">
                <a:effectLst/>
                <a:latin typeface="Times"/>
              </a:rPr>
              <a:t>+33 were cloned into</a:t>
            </a:r>
          </a:p>
          <a:p>
            <a:r>
              <a:rPr lang="en-US" sz="1100" dirty="0">
                <a:effectLst/>
                <a:latin typeface="Times"/>
              </a:rPr>
              <a:t>PGL3-Basic to generate pTREM2-F and pTREM2-G. Both</a:t>
            </a:r>
          </a:p>
          <a:p>
            <a:r>
              <a:rPr lang="en-US" sz="1100" dirty="0">
                <a:effectLst/>
                <a:latin typeface="Times"/>
              </a:rPr>
              <a:t>pTREM2-F and pTREM2-G had little promoter activity. </a:t>
            </a:r>
            <a:r>
              <a:rPr lang="en-US" sz="1100" dirty="0">
                <a:effectLst/>
                <a:highlight>
                  <a:srgbClr val="00FF00"/>
                </a:highlight>
                <a:latin typeface="Times"/>
              </a:rPr>
              <a:t>These</a:t>
            </a:r>
          </a:p>
          <a:p>
            <a:r>
              <a:rPr lang="en-US" sz="1100" dirty="0">
                <a:effectLst/>
                <a:highlight>
                  <a:srgbClr val="00FF00"/>
                </a:highlight>
                <a:latin typeface="Times"/>
              </a:rPr>
              <a:t>data suggested that there is a strong cis-acting element between</a:t>
            </a:r>
          </a:p>
          <a:p>
            <a:r>
              <a:rPr lang="en-US" sz="1100" dirty="0">
                <a:effectLst/>
                <a:highlight>
                  <a:srgbClr val="00FF00"/>
                </a:highlight>
                <a:latin typeface="Helvetica" pitchFamily="2" charset="0"/>
              </a:rPr>
              <a:t>−</a:t>
            </a:r>
            <a:r>
              <a:rPr lang="en-US" sz="1100" dirty="0">
                <a:effectLst/>
                <a:highlight>
                  <a:srgbClr val="00FF00"/>
                </a:highlight>
                <a:latin typeface="Times"/>
              </a:rPr>
              <a:t>370 and </a:t>
            </a:r>
            <a:r>
              <a:rPr lang="en-US" sz="1100" dirty="0">
                <a:effectLst/>
                <a:highlight>
                  <a:srgbClr val="00FF00"/>
                </a:highlight>
                <a:latin typeface="Helvetica" pitchFamily="2" charset="0"/>
              </a:rPr>
              <a:t>−</a:t>
            </a:r>
            <a:r>
              <a:rPr lang="en-US" sz="1100" dirty="0">
                <a:effectLst/>
                <a:highlight>
                  <a:srgbClr val="00FF00"/>
                </a:highlight>
                <a:latin typeface="Times"/>
              </a:rPr>
              <a:t>118 that spiked luciferase expression and</a:t>
            </a:r>
          </a:p>
          <a:p>
            <a:r>
              <a:rPr lang="en-US" sz="1100" dirty="0">
                <a:effectLst/>
                <a:highlight>
                  <a:srgbClr val="00FF00"/>
                </a:highlight>
                <a:latin typeface="Times"/>
              </a:rPr>
              <a:t>could be crucial for </a:t>
            </a:r>
            <a:r>
              <a:rPr lang="en-US" sz="1100" i="1" dirty="0">
                <a:effectLst/>
                <a:highlight>
                  <a:srgbClr val="00FF00"/>
                </a:highlight>
                <a:latin typeface="Times New Roman" panose="02020603050405020304" pitchFamily="18" charset="0"/>
                <a:cs typeface="Times New Roman" panose="02020603050405020304" pitchFamily="18" charset="0"/>
              </a:rPr>
              <a:t>TREM2</a:t>
            </a:r>
            <a:r>
              <a:rPr lang="en-US" sz="1100" dirty="0">
                <a:effectLst/>
                <a:highlight>
                  <a:srgbClr val="00FF00"/>
                </a:highlight>
                <a:latin typeface="Helvetica" pitchFamily="2" charset="0"/>
              </a:rPr>
              <a:t> </a:t>
            </a:r>
            <a:r>
              <a:rPr lang="en-US" sz="1100" dirty="0">
                <a:effectLst/>
                <a:highlight>
                  <a:srgbClr val="00FF00"/>
                </a:highlight>
                <a:latin typeface="Times"/>
              </a:rPr>
              <a:t>expression</a:t>
            </a:r>
            <a:r>
              <a:rPr lang="en-US" sz="1100" dirty="0">
                <a:effectLst/>
                <a:latin typeface="Times"/>
              </a:rPr>
              <a:t> (</a:t>
            </a:r>
            <a:r>
              <a:rPr lang="en-US" sz="1100" dirty="0">
                <a:solidFill>
                  <a:srgbClr val="2197D2"/>
                </a:solidFill>
                <a:effectLst/>
                <a:highlight>
                  <a:srgbClr val="FFFF00"/>
                </a:highlight>
                <a:latin typeface="Times"/>
              </a:rPr>
              <a:t>Fig. 1</a:t>
            </a:r>
            <a:r>
              <a:rPr lang="en-US" sz="1100" dirty="0">
                <a:effectLst/>
                <a:highlight>
                  <a:srgbClr val="FFFF00"/>
                </a:highlight>
                <a:latin typeface="Helvetica" pitchFamily="2" charset="0"/>
              </a:rPr>
              <a:t>D</a:t>
            </a:r>
            <a:r>
              <a:rPr lang="en-US" sz="1100" dirty="0">
                <a:effectLst/>
                <a:highlight>
                  <a:srgbClr val="FFFF00"/>
                </a:highlight>
                <a:latin typeface="Times"/>
              </a:rPr>
              <a:t>).</a:t>
            </a:r>
          </a:p>
        </p:txBody>
      </p:sp>
    </p:spTree>
    <p:extLst>
      <p:ext uri="{BB962C8B-B14F-4D97-AF65-F5344CB8AC3E}">
        <p14:creationId xmlns:p14="http://schemas.microsoft.com/office/powerpoint/2010/main" val="3747488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67DEEF8-6035-4E3D-1E13-088106B63A31}"/>
              </a:ext>
            </a:extLst>
          </p:cNvPr>
          <p:cNvGrpSpPr/>
          <p:nvPr/>
        </p:nvGrpSpPr>
        <p:grpSpPr>
          <a:xfrm>
            <a:off x="896940" y="164306"/>
            <a:ext cx="4620448" cy="6529387"/>
            <a:chOff x="3683002" y="164306"/>
            <a:chExt cx="4620448" cy="6529387"/>
          </a:xfrm>
        </p:grpSpPr>
        <p:pic>
          <p:nvPicPr>
            <p:cNvPr id="1026" name="Picture 2" descr="New England – Travel guide at Wikivoyage">
              <a:extLst>
                <a:ext uri="{FF2B5EF4-FFF2-40B4-BE49-F238E27FC236}">
                  <a16:creationId xmlns:a16="http://schemas.microsoft.com/office/drawing/2014/main" id="{125C8EDC-256A-FDB7-847F-A80215C323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2" y="164306"/>
              <a:ext cx="4620448" cy="6529387"/>
            </a:xfrm>
            <a:prstGeom prst="rect">
              <a:avLst/>
            </a:prstGeom>
            <a:noFill/>
            <a:extLst>
              <a:ext uri="{909E8E84-426E-40DD-AFC4-6F175D3DCCD1}">
                <a14:hiddenFill xmlns:a14="http://schemas.microsoft.com/office/drawing/2010/main">
                  <a:solidFill>
                    <a:srgbClr val="FFFFFF"/>
                  </a:solidFill>
                </a14:hiddenFill>
              </a:ext>
            </a:extLst>
          </p:spPr>
        </p:pic>
        <p:sp>
          <p:nvSpPr>
            <p:cNvPr id="2" name="5-Point Star 1">
              <a:extLst>
                <a:ext uri="{FF2B5EF4-FFF2-40B4-BE49-F238E27FC236}">
                  <a16:creationId xmlns:a16="http://schemas.microsoft.com/office/drawing/2014/main" id="{E408B05B-4B8C-A5A0-31A7-C865EC2B4F71}"/>
                </a:ext>
              </a:extLst>
            </p:cNvPr>
            <p:cNvSpPr/>
            <p:nvPr/>
          </p:nvSpPr>
          <p:spPr>
            <a:xfrm>
              <a:off x="5800344" y="3086099"/>
              <a:ext cx="385763" cy="342900"/>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5-Point Star 2">
              <a:extLst>
                <a:ext uri="{FF2B5EF4-FFF2-40B4-BE49-F238E27FC236}">
                  <a16:creationId xmlns:a16="http://schemas.microsoft.com/office/drawing/2014/main" id="{3F3CE118-E02C-77F7-F22F-14999DCC23FC}"/>
                </a:ext>
              </a:extLst>
            </p:cNvPr>
            <p:cNvSpPr/>
            <p:nvPr/>
          </p:nvSpPr>
          <p:spPr>
            <a:xfrm>
              <a:off x="5903118" y="4770834"/>
              <a:ext cx="385763" cy="342900"/>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5-Point Star 3">
              <a:extLst>
                <a:ext uri="{FF2B5EF4-FFF2-40B4-BE49-F238E27FC236}">
                  <a16:creationId xmlns:a16="http://schemas.microsoft.com/office/drawing/2014/main" id="{C466D6D3-8A61-56D2-AFC1-53F9A60AAC7F}"/>
                </a:ext>
              </a:extLst>
            </p:cNvPr>
            <p:cNvSpPr/>
            <p:nvPr/>
          </p:nvSpPr>
          <p:spPr>
            <a:xfrm>
              <a:off x="5993226" y="3533775"/>
              <a:ext cx="385763" cy="342900"/>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a:extLst>
                <a:ext uri="{FF2B5EF4-FFF2-40B4-BE49-F238E27FC236}">
                  <a16:creationId xmlns:a16="http://schemas.microsoft.com/office/drawing/2014/main" id="{9F8417B8-1E42-6A5F-AC36-63069B68219A}"/>
                </a:ext>
              </a:extLst>
            </p:cNvPr>
            <p:cNvSpPr/>
            <p:nvPr/>
          </p:nvSpPr>
          <p:spPr>
            <a:xfrm>
              <a:off x="4259469" y="3362325"/>
              <a:ext cx="385763" cy="342900"/>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E171209E-2C54-6485-53CD-C342B981D625}"/>
              </a:ext>
            </a:extLst>
          </p:cNvPr>
          <p:cNvSpPr txBox="1"/>
          <p:nvPr/>
        </p:nvSpPr>
        <p:spPr>
          <a:xfrm>
            <a:off x="5891215" y="979230"/>
            <a:ext cx="5942204" cy="2554545"/>
          </a:xfrm>
          <a:prstGeom prst="rect">
            <a:avLst/>
          </a:prstGeom>
          <a:noFill/>
        </p:spPr>
        <p:txBody>
          <a:bodyPr wrap="none" rtlCol="0">
            <a:spAutoFit/>
          </a:bodyPr>
          <a:lstStyle/>
          <a:p>
            <a:r>
              <a:rPr lang="en-US" sz="3200" dirty="0"/>
              <a:t>Portland Maine to Lewiston Maine</a:t>
            </a:r>
          </a:p>
          <a:p>
            <a:r>
              <a:rPr lang="en-US" sz="3200" dirty="0"/>
              <a:t>To Boston Massachusetts</a:t>
            </a:r>
          </a:p>
          <a:p>
            <a:r>
              <a:rPr lang="en-US" sz="3200" dirty="0"/>
              <a:t>To Burlington Vermont</a:t>
            </a:r>
          </a:p>
          <a:p>
            <a:r>
              <a:rPr lang="en-US" sz="3200" dirty="0"/>
              <a:t>To Boston Massachusetts</a:t>
            </a:r>
          </a:p>
          <a:p>
            <a:r>
              <a:rPr lang="en-US" sz="3200" dirty="0"/>
              <a:t>To Brunswick Maine….</a:t>
            </a:r>
          </a:p>
        </p:txBody>
      </p:sp>
    </p:spTree>
    <p:extLst>
      <p:ext uri="{BB962C8B-B14F-4D97-AF65-F5344CB8AC3E}">
        <p14:creationId xmlns:p14="http://schemas.microsoft.com/office/powerpoint/2010/main" val="18419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521997-F962-8C33-350A-41C23892411A}"/>
              </a:ext>
            </a:extLst>
          </p:cNvPr>
          <p:cNvSpPr txBox="1"/>
          <p:nvPr/>
        </p:nvSpPr>
        <p:spPr>
          <a:xfrm>
            <a:off x="338119" y="219572"/>
            <a:ext cx="11305638" cy="5386090"/>
          </a:xfrm>
          <a:prstGeom prst="rect">
            <a:avLst/>
          </a:prstGeom>
          <a:noFill/>
        </p:spPr>
        <p:txBody>
          <a:bodyPr wrap="square" rtlCol="0">
            <a:spAutoFit/>
          </a:bodyPr>
          <a:lstStyle/>
          <a:p>
            <a:r>
              <a:rPr lang="en-US" sz="4000" b="1" dirty="0"/>
              <a:t>Methods: What they did</a:t>
            </a:r>
          </a:p>
          <a:p>
            <a:pPr marL="571500" indent="-571500">
              <a:buFont typeface="Arial" panose="020B0604020202020204" pitchFamily="34" charset="0"/>
              <a:buChar char="•"/>
            </a:pPr>
            <a:r>
              <a:rPr lang="en-US" sz="4000" dirty="0"/>
              <a:t>These and the figure legends give details that will allow the experiment to be replicated</a:t>
            </a:r>
          </a:p>
          <a:p>
            <a:pPr marL="571500" indent="-571500">
              <a:buFont typeface="Arial" panose="020B0604020202020204" pitchFamily="34" charset="0"/>
              <a:buChar char="•"/>
            </a:pPr>
            <a:r>
              <a:rPr lang="en-US" sz="4000" dirty="0"/>
              <a:t>Pay attention to subheadings!</a:t>
            </a:r>
          </a:p>
          <a:p>
            <a:pPr marL="571500" indent="-571500">
              <a:buFont typeface="Arial" panose="020B0604020202020204" pitchFamily="34" charset="0"/>
              <a:buChar char="•"/>
            </a:pPr>
            <a:r>
              <a:rPr lang="en-US" sz="4000" dirty="0"/>
              <a:t>For unfamiliar methods, look for videos and animations on YouTube</a:t>
            </a:r>
          </a:p>
          <a:p>
            <a:pPr marL="571500" indent="-571500">
              <a:buFont typeface="Arial" panose="020B0604020202020204" pitchFamily="34" charset="0"/>
              <a:buChar char="•"/>
            </a:pPr>
            <a:r>
              <a:rPr lang="en-US" sz="4000" dirty="0"/>
              <a:t>Do NOT get bogged down in the details</a:t>
            </a:r>
          </a:p>
          <a:p>
            <a:pPr marL="1028700" lvl="1" indent="-571500">
              <a:buFont typeface="Arial" panose="020B0604020202020204" pitchFamily="34" charset="0"/>
              <a:buChar char="•"/>
            </a:pPr>
            <a:r>
              <a:rPr lang="en-US" sz="3200" dirty="0"/>
              <a:t>Unless you are looking for experimental details to replicate the experiment</a:t>
            </a:r>
          </a:p>
        </p:txBody>
      </p:sp>
    </p:spTree>
    <p:extLst>
      <p:ext uri="{BB962C8B-B14F-4D97-AF65-F5344CB8AC3E}">
        <p14:creationId xmlns:p14="http://schemas.microsoft.com/office/powerpoint/2010/main" val="31970112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B746AE-0B20-353F-6DDC-F60FB56D3994}"/>
              </a:ext>
            </a:extLst>
          </p:cNvPr>
          <p:cNvSpPr txBox="1"/>
          <p:nvPr/>
        </p:nvSpPr>
        <p:spPr>
          <a:xfrm>
            <a:off x="1659577" y="335845"/>
            <a:ext cx="6097978" cy="6186309"/>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Cell culture, transfection, and luciferase reporter assay</a:t>
            </a:r>
          </a:p>
          <a:p>
            <a:r>
              <a:rPr lang="en-US" dirty="0">
                <a:latin typeface="Times New Roman" panose="02020603050405020304" pitchFamily="18" charset="0"/>
                <a:cs typeface="Times New Roman" panose="02020603050405020304" pitchFamily="18" charset="0"/>
              </a:rPr>
              <a:t>HEK293 cells and BV2 cells were purchased from the American Tissue Culture Collection and were cultured in </a:t>
            </a:r>
            <a:r>
              <a:rPr lang="en-US" dirty="0" err="1">
                <a:latin typeface="Times New Roman" panose="02020603050405020304" pitchFamily="18" charset="0"/>
                <a:cs typeface="Times New Roman" panose="02020603050405020304" pitchFamily="18" charset="0"/>
              </a:rPr>
              <a:t>Dulbecco’smodiﬁed</a:t>
            </a:r>
            <a:r>
              <a:rPr lang="en-US" dirty="0">
                <a:latin typeface="Times New Roman" panose="02020603050405020304" pitchFamily="18" charset="0"/>
                <a:cs typeface="Times New Roman" panose="02020603050405020304" pitchFamily="18" charset="0"/>
              </a:rPr>
              <a:t> Eagle’s medium containing 10% fetal bovine serum, 1 mM sodium pyruvate, 2 mM L-glutamine (</a:t>
            </a:r>
            <a:r>
              <a:rPr lang="en-US" dirty="0" err="1">
                <a:latin typeface="Times New Roman" panose="02020603050405020304" pitchFamily="18" charset="0"/>
                <a:cs typeface="Times New Roman" panose="02020603050405020304" pitchFamily="18" charset="0"/>
              </a:rPr>
              <a:t>servicebio</a:t>
            </a:r>
            <a:r>
              <a:rPr lang="en-US" dirty="0">
                <a:latin typeface="Times New Roman" panose="02020603050405020304" pitchFamily="18" charset="0"/>
                <a:cs typeface="Times New Roman" panose="02020603050405020304" pitchFamily="18" charset="0"/>
              </a:rPr>
              <a:t>) at 37</a:t>
            </a:r>
            <a:r>
              <a:rPr lang="en-US" baseline="30000" dirty="0">
                <a:latin typeface="Times New Roman" panose="02020603050405020304" pitchFamily="18" charset="0"/>
                <a:cs typeface="Times New Roman" panose="02020603050405020304" pitchFamily="18" charset="0"/>
              </a:rPr>
              <a:t>o</a:t>
            </a:r>
            <a:r>
              <a:rPr lang="en-US" dirty="0">
                <a:latin typeface="Times New Roman" panose="02020603050405020304" pitchFamily="18" charset="0"/>
                <a:cs typeface="Times New Roman" panose="02020603050405020304" pitchFamily="18" charset="0"/>
              </a:rPr>
              <a:t>C in a 5% CO2 and 95% air in an incubator. HEK293 cells and BV2 cells were </a:t>
            </a:r>
            <a:r>
              <a:rPr lang="en-US" dirty="0" err="1">
                <a:highlight>
                  <a:srgbClr val="FFFF00"/>
                </a:highlight>
                <a:latin typeface="Times New Roman" panose="02020603050405020304" pitchFamily="18" charset="0"/>
                <a:cs typeface="Times New Roman" panose="02020603050405020304" pitchFamily="18" charset="0"/>
              </a:rPr>
              <a:t>cotransfected</a:t>
            </a:r>
            <a:r>
              <a:rPr lang="en-US" dirty="0">
                <a:latin typeface="Times New Roman" panose="02020603050405020304" pitchFamily="18" charset="0"/>
                <a:cs typeface="Times New Roman" panose="02020603050405020304" pitchFamily="18" charset="0"/>
              </a:rPr>
              <a:t> with 500 ng TREM2 promoter constructs and 1 ng </a:t>
            </a:r>
            <a:r>
              <a:rPr lang="en-US" dirty="0" err="1">
                <a:latin typeface="Times New Roman" panose="02020603050405020304" pitchFamily="18" charset="0"/>
                <a:cs typeface="Times New Roman" panose="02020603050405020304" pitchFamily="18" charset="0"/>
              </a:rPr>
              <a:t>pCMV-RLuc</a:t>
            </a:r>
            <a:r>
              <a:rPr lang="en-US" dirty="0">
                <a:latin typeface="Times New Roman" panose="02020603050405020304" pitchFamily="18" charset="0"/>
                <a:cs typeface="Times New Roman" panose="02020603050405020304" pitchFamily="18" charset="0"/>
              </a:rPr>
              <a:t> per well of 24-well plate with lipo8000 (</a:t>
            </a:r>
            <a:r>
              <a:rPr lang="en-US" dirty="0" err="1">
                <a:latin typeface="Times New Roman" panose="02020603050405020304" pitchFamily="18" charset="0"/>
                <a:cs typeface="Times New Roman" panose="02020603050405020304" pitchFamily="18" charset="0"/>
              </a:rPr>
              <a:t>Beyotime</a:t>
            </a:r>
            <a:r>
              <a:rPr lang="en-US" dirty="0">
                <a:latin typeface="Times New Roman" panose="02020603050405020304" pitchFamily="18" charset="0"/>
                <a:cs typeface="Times New Roman" panose="02020603050405020304" pitchFamily="18" charset="0"/>
              </a:rPr>
              <a:t>) for </a:t>
            </a:r>
            <a:r>
              <a:rPr lang="en-US" dirty="0">
                <a:highlight>
                  <a:srgbClr val="FFFF00"/>
                </a:highlight>
                <a:latin typeface="Times New Roman" panose="02020603050405020304" pitchFamily="18" charset="0"/>
                <a:cs typeface="Times New Roman" panose="02020603050405020304" pitchFamily="18" charset="0"/>
              </a:rPr>
              <a:t>luciferase assay</a:t>
            </a:r>
            <a:r>
              <a:rPr lang="en-US" dirty="0">
                <a:latin typeface="Times New Roman" panose="02020603050405020304" pitchFamily="18" charset="0"/>
                <a:cs typeface="Times New Roman" panose="02020603050405020304" pitchFamily="18" charset="0"/>
              </a:rPr>
              <a:t>. Luciferase assay was performed according to technical manual of Dual-Luciferase Reporter Assay System (Promega). Cell lysates were harvested and lysed with 100 </a:t>
            </a:r>
            <a:r>
              <a:rPr lang="en-US" dirty="0" err="1">
                <a:latin typeface="Times New Roman" panose="02020603050405020304" pitchFamily="18" charset="0"/>
                <a:cs typeface="Times New Roman" panose="02020603050405020304" pitchFamily="18" charset="0"/>
              </a:rPr>
              <a:t>μl</a:t>
            </a:r>
            <a:r>
              <a:rPr lang="en-US" dirty="0">
                <a:latin typeface="Times New Roman" panose="02020603050405020304" pitchFamily="18" charset="0"/>
                <a:cs typeface="Times New Roman" panose="02020603050405020304" pitchFamily="18" charset="0"/>
              </a:rPr>
              <a:t> passive lysis buffer per well after 24 hours transfection. Fireﬂy luciferase activities and </a:t>
            </a:r>
            <a:r>
              <a:rPr lang="en-US" i="1" dirty="0" err="1">
                <a:latin typeface="Times New Roman" panose="02020603050405020304" pitchFamily="18" charset="0"/>
                <a:cs typeface="Times New Roman" panose="02020603050405020304" pitchFamily="18" charset="0"/>
              </a:rPr>
              <a:t>Renilla</a:t>
            </a:r>
            <a:r>
              <a:rPr lang="en-US" dirty="0">
                <a:latin typeface="Times New Roman" panose="02020603050405020304" pitchFamily="18" charset="0"/>
                <a:cs typeface="Times New Roman" panose="02020603050405020304" pitchFamily="18" charset="0"/>
              </a:rPr>
              <a:t> luciferase activities were measured sequentially by the Dual-Luciferase Reporter Assay System (Promega). The ﬁreﬂy luciferase activity was normalized with </a:t>
            </a:r>
            <a:r>
              <a:rPr lang="en-US" i="1" dirty="0" err="1">
                <a:latin typeface="Times New Roman" panose="02020603050405020304" pitchFamily="18" charset="0"/>
                <a:cs typeface="Times New Roman" panose="02020603050405020304" pitchFamily="18" charset="0"/>
              </a:rPr>
              <a:t>Renilla</a:t>
            </a:r>
            <a:r>
              <a:rPr lang="en-US" dirty="0">
                <a:latin typeface="Times New Roman" panose="02020603050405020304" pitchFamily="18" charset="0"/>
                <a:cs typeface="Times New Roman" panose="02020603050405020304" pitchFamily="18" charset="0"/>
              </a:rPr>
              <a:t> luciferase activity and represented as relative folds in comparison with pGL3-Basic vector activity. The YY1 targeting sequence of the shRNA (50 GTGGTTGAAGAGCAGATCATTTTCAA-GAGAAATGATCTGCTCTTCAACCACTTTTTT 30)was cloned into pAV-U6-shRNA-CMV-intron-GFP vector for the expression under U6 promoter.</a:t>
            </a:r>
          </a:p>
        </p:txBody>
      </p:sp>
      <p:sp>
        <p:nvSpPr>
          <p:cNvPr id="5" name="TextBox 4">
            <a:extLst>
              <a:ext uri="{FF2B5EF4-FFF2-40B4-BE49-F238E27FC236}">
                <a16:creationId xmlns:a16="http://schemas.microsoft.com/office/drawing/2014/main" id="{889AF35B-E6A9-C597-47D8-4B197247A42C}"/>
              </a:ext>
            </a:extLst>
          </p:cNvPr>
          <p:cNvSpPr txBox="1"/>
          <p:nvPr/>
        </p:nvSpPr>
        <p:spPr>
          <a:xfrm>
            <a:off x="8277101" y="855023"/>
            <a:ext cx="2394566" cy="646331"/>
          </a:xfrm>
          <a:prstGeom prst="rect">
            <a:avLst/>
          </a:prstGeom>
          <a:noFill/>
        </p:spPr>
        <p:txBody>
          <a:bodyPr wrap="none" rtlCol="0">
            <a:spAutoFit/>
          </a:bodyPr>
          <a:lstStyle/>
          <a:p>
            <a:r>
              <a:rPr lang="en-US" dirty="0"/>
              <a:t>What is transfection?</a:t>
            </a:r>
          </a:p>
          <a:p>
            <a:r>
              <a:rPr lang="en-US" dirty="0"/>
              <a:t>What is </a:t>
            </a:r>
            <a:r>
              <a:rPr lang="en-US" dirty="0" err="1"/>
              <a:t>cotransfection</a:t>
            </a:r>
            <a:r>
              <a:rPr lang="en-US" dirty="0"/>
              <a:t>?</a:t>
            </a:r>
          </a:p>
        </p:txBody>
      </p:sp>
      <p:sp>
        <p:nvSpPr>
          <p:cNvPr id="6" name="TextBox 5">
            <a:extLst>
              <a:ext uri="{FF2B5EF4-FFF2-40B4-BE49-F238E27FC236}">
                <a16:creationId xmlns:a16="http://schemas.microsoft.com/office/drawing/2014/main" id="{0394D942-E8EE-C73B-F07A-2C500D3DA6E5}"/>
              </a:ext>
            </a:extLst>
          </p:cNvPr>
          <p:cNvSpPr txBox="1"/>
          <p:nvPr/>
        </p:nvSpPr>
        <p:spPr>
          <a:xfrm>
            <a:off x="8241475" y="2707574"/>
            <a:ext cx="2666820" cy="369332"/>
          </a:xfrm>
          <a:prstGeom prst="rect">
            <a:avLst/>
          </a:prstGeom>
          <a:noFill/>
        </p:spPr>
        <p:txBody>
          <a:bodyPr wrap="none" rtlCol="0">
            <a:spAutoFit/>
          </a:bodyPr>
          <a:lstStyle/>
          <a:p>
            <a:r>
              <a:rPr lang="en-US" dirty="0"/>
              <a:t>What is a luciferase assay?</a:t>
            </a:r>
          </a:p>
        </p:txBody>
      </p:sp>
    </p:spTree>
    <p:extLst>
      <p:ext uri="{BB962C8B-B14F-4D97-AF65-F5344CB8AC3E}">
        <p14:creationId xmlns:p14="http://schemas.microsoft.com/office/powerpoint/2010/main" val="28958703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descr="Introduction to Reporter Gene Assays">
            <a:hlinkClick r:id="" action="ppaction://media"/>
            <a:extLst>
              <a:ext uri="{FF2B5EF4-FFF2-40B4-BE49-F238E27FC236}">
                <a16:creationId xmlns:a16="http://schemas.microsoft.com/office/drawing/2014/main" id="{953E307B-E97A-EB54-83B8-03F31C49E479}"/>
              </a:ext>
            </a:extLst>
          </p:cNvPr>
          <p:cNvPicPr>
            <a:picLocks noRot="1" noChangeAspect="1"/>
          </p:cNvPicPr>
          <p:nvPr>
            <a:videoFile r:link="rId1"/>
          </p:nvPr>
        </p:nvPicPr>
        <p:blipFill>
          <a:blip r:embed="rId3"/>
          <a:stretch>
            <a:fillRect/>
          </a:stretch>
        </p:blipFill>
        <p:spPr>
          <a:xfrm>
            <a:off x="2106550" y="1013277"/>
            <a:ext cx="7601758" cy="4294993"/>
          </a:xfrm>
          <a:prstGeom prst="rect">
            <a:avLst/>
          </a:prstGeom>
        </p:spPr>
      </p:pic>
    </p:spTree>
    <p:extLst>
      <p:ext uri="{BB962C8B-B14F-4D97-AF65-F5344CB8AC3E}">
        <p14:creationId xmlns:p14="http://schemas.microsoft.com/office/powerpoint/2010/main" val="71756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698010-3E55-4C75-A125-8203C2FF8976}"/>
              </a:ext>
            </a:extLst>
          </p:cNvPr>
          <p:cNvSpPr txBox="1"/>
          <p:nvPr/>
        </p:nvSpPr>
        <p:spPr>
          <a:xfrm>
            <a:off x="443181" y="363835"/>
            <a:ext cx="11305638" cy="5632311"/>
          </a:xfrm>
          <a:prstGeom prst="rect">
            <a:avLst/>
          </a:prstGeom>
          <a:noFill/>
        </p:spPr>
        <p:txBody>
          <a:bodyPr wrap="square" rtlCol="0">
            <a:spAutoFit/>
          </a:bodyPr>
          <a:lstStyle/>
          <a:p>
            <a:r>
              <a:rPr lang="en-US" sz="4000" b="1" dirty="0"/>
              <a:t>Supplemental Materials</a:t>
            </a:r>
          </a:p>
          <a:p>
            <a:pPr marL="571500" indent="-571500">
              <a:buFont typeface="Arial" panose="020B0604020202020204" pitchFamily="34" charset="0"/>
              <a:buChar char="•"/>
            </a:pPr>
            <a:r>
              <a:rPr lang="en-US" sz="4000" dirty="0"/>
              <a:t>Additional data, not the key info but can be helpful</a:t>
            </a:r>
          </a:p>
          <a:p>
            <a:pPr marL="571500" indent="-571500">
              <a:buFont typeface="Arial" panose="020B0604020202020204" pitchFamily="34" charset="0"/>
              <a:buChar char="•"/>
            </a:pPr>
            <a:r>
              <a:rPr lang="en-US" sz="4000" dirty="0"/>
              <a:t>Unless you are diving deep, don’t spend a lot of time here</a:t>
            </a:r>
          </a:p>
          <a:p>
            <a:endParaRPr lang="en-US" sz="4000" b="1" dirty="0"/>
          </a:p>
          <a:p>
            <a:r>
              <a:rPr lang="en-US" sz="4000" b="1" dirty="0"/>
              <a:t>References</a:t>
            </a:r>
          </a:p>
          <a:p>
            <a:pPr marL="571500" indent="-571500">
              <a:buFont typeface="Arial" panose="020B0604020202020204" pitchFamily="34" charset="0"/>
              <a:buChar char="•"/>
            </a:pPr>
            <a:r>
              <a:rPr lang="en-US" sz="4000" dirty="0"/>
              <a:t>These allow you to move BACK in time</a:t>
            </a:r>
          </a:p>
          <a:p>
            <a:pPr marL="571500" indent="-571500">
              <a:buFont typeface="Arial" panose="020B0604020202020204" pitchFamily="34" charset="0"/>
              <a:buChar char="•"/>
            </a:pPr>
            <a:r>
              <a:rPr lang="en-US" sz="4000" dirty="0"/>
              <a:t>Can be helpful if you are looking for more background information</a:t>
            </a:r>
            <a:endParaRPr lang="en-US" sz="3200" dirty="0"/>
          </a:p>
        </p:txBody>
      </p:sp>
    </p:spTree>
    <p:extLst>
      <p:ext uri="{BB962C8B-B14F-4D97-AF65-F5344CB8AC3E}">
        <p14:creationId xmlns:p14="http://schemas.microsoft.com/office/powerpoint/2010/main" val="8775199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AEA5D7-A3D7-3052-5668-942F590147C0}"/>
              </a:ext>
            </a:extLst>
          </p:cNvPr>
          <p:cNvSpPr txBox="1"/>
          <p:nvPr/>
        </p:nvSpPr>
        <p:spPr>
          <a:xfrm>
            <a:off x="585787" y="514350"/>
            <a:ext cx="10570161" cy="5693866"/>
          </a:xfrm>
          <a:prstGeom prst="rect">
            <a:avLst/>
          </a:prstGeom>
          <a:noFill/>
        </p:spPr>
        <p:txBody>
          <a:bodyPr wrap="square" rtlCol="0">
            <a:spAutoFit/>
          </a:bodyPr>
          <a:lstStyle/>
          <a:p>
            <a:r>
              <a:rPr lang="en-US" sz="2800" dirty="0"/>
              <a:t>If you are reading primarily for background info, focus on</a:t>
            </a:r>
          </a:p>
          <a:p>
            <a:pPr marL="285750" indent="-285750">
              <a:buFont typeface="Arial" panose="020B0604020202020204" pitchFamily="34" charset="0"/>
              <a:buChar char="•"/>
            </a:pPr>
            <a:r>
              <a:rPr lang="en-US" sz="2800" dirty="0"/>
              <a:t>Title</a:t>
            </a:r>
          </a:p>
          <a:p>
            <a:pPr marL="285750" indent="-285750">
              <a:buFont typeface="Arial" panose="020B0604020202020204" pitchFamily="34" charset="0"/>
              <a:buChar char="•"/>
            </a:pPr>
            <a:r>
              <a:rPr lang="en-US" sz="2800" dirty="0"/>
              <a:t>Abstract</a:t>
            </a:r>
          </a:p>
          <a:p>
            <a:pPr marL="285750" indent="-285750">
              <a:buFont typeface="Arial" panose="020B0604020202020204" pitchFamily="34" charset="0"/>
              <a:buChar char="•"/>
            </a:pPr>
            <a:r>
              <a:rPr lang="en-US" sz="2800" dirty="0"/>
              <a:t>Intro</a:t>
            </a:r>
          </a:p>
          <a:p>
            <a:pPr marL="285750" indent="-285750">
              <a:buFont typeface="Arial" panose="020B0604020202020204" pitchFamily="34" charset="0"/>
              <a:buChar char="•"/>
            </a:pPr>
            <a:r>
              <a:rPr lang="en-US" sz="2800" dirty="0"/>
              <a:t>Discussion</a:t>
            </a:r>
          </a:p>
          <a:p>
            <a:pPr marL="285750" indent="-285750">
              <a:buFont typeface="Arial" panose="020B0604020202020204" pitchFamily="34" charset="0"/>
              <a:buChar char="•"/>
            </a:pPr>
            <a:r>
              <a:rPr lang="en-US" sz="2800" dirty="0"/>
              <a:t>Read the subheadings in the Results, look for key results statements</a:t>
            </a:r>
          </a:p>
          <a:p>
            <a:pPr marL="285750" indent="-285750">
              <a:buFont typeface="Arial" panose="020B0604020202020204" pitchFamily="34" charset="0"/>
              <a:buChar char="•"/>
            </a:pPr>
            <a:r>
              <a:rPr lang="en-US" sz="2800" dirty="0"/>
              <a:t>Maybe look at the key results mentioned in the abstract</a:t>
            </a:r>
          </a:p>
          <a:p>
            <a:pPr marL="285750" indent="-285750">
              <a:buFont typeface="Arial" panose="020B0604020202020204" pitchFamily="34" charset="0"/>
              <a:buChar char="•"/>
            </a:pPr>
            <a:r>
              <a:rPr lang="en-US" sz="2800" dirty="0"/>
              <a:t>Skim the methods (maybe)</a:t>
            </a:r>
          </a:p>
          <a:p>
            <a:pPr marL="285750" indent="-285750">
              <a:buFont typeface="Arial" panose="020B0604020202020204" pitchFamily="34" charset="0"/>
              <a:buChar char="•"/>
            </a:pPr>
            <a:endParaRPr lang="en-US" sz="2800" dirty="0"/>
          </a:p>
          <a:p>
            <a:r>
              <a:rPr lang="en-US" sz="2800" dirty="0"/>
              <a:t>If you are reading for information about the experimental system, focus more on</a:t>
            </a:r>
          </a:p>
          <a:p>
            <a:pPr marL="285750" indent="-285750">
              <a:buFont typeface="Arial" panose="020B0604020202020204" pitchFamily="34" charset="0"/>
              <a:buChar char="•"/>
            </a:pPr>
            <a:r>
              <a:rPr lang="en-US" sz="2800" dirty="0"/>
              <a:t>Results</a:t>
            </a:r>
          </a:p>
          <a:p>
            <a:pPr marL="285750" indent="-285750">
              <a:buFont typeface="Arial" panose="020B0604020202020204" pitchFamily="34" charset="0"/>
              <a:buChar char="•"/>
            </a:pPr>
            <a:r>
              <a:rPr lang="en-US" sz="2800" dirty="0"/>
              <a:t>Methods</a:t>
            </a:r>
          </a:p>
        </p:txBody>
      </p:sp>
    </p:spTree>
    <p:extLst>
      <p:ext uri="{BB962C8B-B14F-4D97-AF65-F5344CB8AC3E}">
        <p14:creationId xmlns:p14="http://schemas.microsoft.com/office/powerpoint/2010/main" val="5746416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2C8046-4BD0-6093-3547-52EBB6F91823}"/>
              </a:ext>
            </a:extLst>
          </p:cNvPr>
          <p:cNvSpPr txBox="1"/>
          <p:nvPr/>
        </p:nvSpPr>
        <p:spPr>
          <a:xfrm>
            <a:off x="385763" y="371475"/>
            <a:ext cx="7386189" cy="2062103"/>
          </a:xfrm>
          <a:prstGeom prst="rect">
            <a:avLst/>
          </a:prstGeom>
          <a:noFill/>
        </p:spPr>
        <p:txBody>
          <a:bodyPr wrap="none" rtlCol="0">
            <a:spAutoFit/>
          </a:bodyPr>
          <a:lstStyle/>
          <a:p>
            <a:r>
              <a:rPr lang="en-US" sz="3200" b="1" dirty="0"/>
              <a:t>Keep an annotated bibliography</a:t>
            </a:r>
          </a:p>
          <a:p>
            <a:pPr marL="457200" indent="-457200">
              <a:buFont typeface="Arial" panose="020B0604020202020204" pitchFamily="34" charset="0"/>
              <a:buChar char="•"/>
            </a:pPr>
            <a:r>
              <a:rPr lang="en-US" sz="3200" dirty="0"/>
              <a:t>Paper citation info</a:t>
            </a:r>
          </a:p>
          <a:p>
            <a:pPr marL="457200" indent="-457200">
              <a:buFont typeface="Arial" panose="020B0604020202020204" pitchFamily="34" charset="0"/>
              <a:buChar char="•"/>
            </a:pPr>
            <a:r>
              <a:rPr lang="en-US" sz="3200" dirty="0"/>
              <a:t>A few sentences on the key info/findings</a:t>
            </a:r>
          </a:p>
          <a:p>
            <a:pPr marL="457200" indent="-457200">
              <a:buFont typeface="Arial" panose="020B0604020202020204" pitchFamily="34" charset="0"/>
              <a:buChar char="•"/>
            </a:pPr>
            <a:r>
              <a:rPr lang="en-US" sz="3200" dirty="0"/>
              <a:t>Maybe a list of methods</a:t>
            </a:r>
          </a:p>
        </p:txBody>
      </p:sp>
      <p:sp>
        <p:nvSpPr>
          <p:cNvPr id="4" name="TextBox 3">
            <a:extLst>
              <a:ext uri="{FF2B5EF4-FFF2-40B4-BE49-F238E27FC236}">
                <a16:creationId xmlns:a16="http://schemas.microsoft.com/office/drawing/2014/main" id="{AB7CE175-C417-98BD-4951-9EC62341DC42}"/>
              </a:ext>
            </a:extLst>
          </p:cNvPr>
          <p:cNvSpPr txBox="1"/>
          <p:nvPr/>
        </p:nvSpPr>
        <p:spPr>
          <a:xfrm>
            <a:off x="385762" y="2551837"/>
            <a:ext cx="10301287" cy="3970318"/>
          </a:xfrm>
          <a:prstGeom prst="rect">
            <a:avLst/>
          </a:prstGeom>
          <a:noFill/>
        </p:spPr>
        <p:txBody>
          <a:bodyPr wrap="square">
            <a:spAutoFit/>
          </a:bodyPr>
          <a:lstStyle/>
          <a:p>
            <a:r>
              <a:rPr lang="en-US" b="0" i="0" u="none" strike="noStrike" dirty="0">
                <a:solidFill>
                  <a:srgbClr val="212121"/>
                </a:solidFill>
                <a:effectLst/>
                <a:latin typeface="BlinkMacSystemFont"/>
              </a:rPr>
              <a:t>Lu Y, Huang X, Liang W, Li Y, Xing M, Pan W, Zhang Y, Wang Z, Song W. Regulation of TREM2 expression by transcription factor YY1 and its protective effect against Alzheimer's disease. J Biol Chem. 2023 May;299(5):104688. </a:t>
            </a:r>
            <a:r>
              <a:rPr lang="en-US" b="0" i="0" u="none" strike="noStrike" dirty="0" err="1">
                <a:solidFill>
                  <a:srgbClr val="212121"/>
                </a:solidFill>
                <a:effectLst/>
                <a:latin typeface="BlinkMacSystemFont"/>
              </a:rPr>
              <a:t>doi</a:t>
            </a:r>
            <a:r>
              <a:rPr lang="en-US" b="0" i="0" u="none" strike="noStrike" dirty="0">
                <a:solidFill>
                  <a:srgbClr val="212121"/>
                </a:solidFill>
                <a:effectLst/>
                <a:latin typeface="BlinkMacSystemFont"/>
              </a:rPr>
              <a:t>: 10.1016/j.jbc.2023.104688. </a:t>
            </a:r>
            <a:r>
              <a:rPr lang="en-US" b="0" i="0" u="none" strike="noStrike" dirty="0" err="1">
                <a:solidFill>
                  <a:srgbClr val="212121"/>
                </a:solidFill>
                <a:effectLst/>
                <a:latin typeface="BlinkMacSystemFont"/>
              </a:rPr>
              <a:t>Epub</a:t>
            </a:r>
            <a:r>
              <a:rPr lang="en-US" b="0" i="0" u="none" strike="noStrike" dirty="0">
                <a:solidFill>
                  <a:srgbClr val="212121"/>
                </a:solidFill>
                <a:effectLst/>
                <a:latin typeface="BlinkMacSystemFont"/>
              </a:rPr>
              <a:t> 2023 Apr 11. PMID: 37044212; PMCID: PMC10193014.</a:t>
            </a:r>
          </a:p>
          <a:p>
            <a:endParaRPr lang="en-US" dirty="0">
              <a:solidFill>
                <a:srgbClr val="212121"/>
              </a:solidFill>
              <a:latin typeface="BlinkMacSystemFont"/>
            </a:endParaRPr>
          </a:p>
          <a:p>
            <a:pPr marL="285750" indent="-285750">
              <a:buFont typeface="Arial" panose="020B0604020202020204" pitchFamily="34" charset="0"/>
              <a:buChar char="•"/>
            </a:pPr>
            <a:r>
              <a:rPr lang="en-US" dirty="0">
                <a:solidFill>
                  <a:srgbClr val="212121"/>
                </a:solidFill>
                <a:latin typeface="BlinkMacSystemFont"/>
              </a:rPr>
              <a:t>Identified a small region of the promoter of TREM2 that controls TREM2 expression</a:t>
            </a:r>
          </a:p>
          <a:p>
            <a:pPr marL="285750" indent="-285750">
              <a:buFont typeface="Arial" panose="020B0604020202020204" pitchFamily="34" charset="0"/>
              <a:buChar char="•"/>
            </a:pPr>
            <a:r>
              <a:rPr lang="en-US" dirty="0">
                <a:solidFill>
                  <a:srgbClr val="212121"/>
                </a:solidFill>
                <a:latin typeface="BlinkMacSystemFont"/>
              </a:rPr>
              <a:t>Found that YY1 binds to the promoter</a:t>
            </a:r>
          </a:p>
          <a:p>
            <a:pPr marL="285750" indent="-285750">
              <a:buFont typeface="Arial" panose="020B0604020202020204" pitchFamily="34" charset="0"/>
              <a:buChar char="•"/>
            </a:pPr>
            <a:r>
              <a:rPr lang="en-US" dirty="0">
                <a:solidFill>
                  <a:srgbClr val="212121"/>
                </a:solidFill>
                <a:latin typeface="BlinkMacSystemFont"/>
              </a:rPr>
              <a:t>TREM2 and YY1 were both downregulated in cultured cells when cells treated with inflammation activating compounds</a:t>
            </a:r>
          </a:p>
          <a:p>
            <a:pPr marL="285750" indent="-285750">
              <a:buFont typeface="Arial" panose="020B0604020202020204" pitchFamily="34" charset="0"/>
              <a:buChar char="•"/>
            </a:pPr>
            <a:r>
              <a:rPr lang="en-US" dirty="0"/>
              <a:t>TREM2 and YY1 also downregulated in mouse brain of AD model mice</a:t>
            </a:r>
          </a:p>
          <a:p>
            <a:endParaRPr lang="en-US" dirty="0"/>
          </a:p>
          <a:p>
            <a:pPr marL="285750" indent="-285750">
              <a:buFont typeface="Arial" panose="020B0604020202020204" pitchFamily="34" charset="0"/>
              <a:buChar char="•"/>
            </a:pPr>
            <a:r>
              <a:rPr lang="en-US" dirty="0"/>
              <a:t>Methods: cell culture, transfection, luciferase assay, DNA pulldown assay, mass spec, </a:t>
            </a:r>
            <a:r>
              <a:rPr lang="en-US" b="0" i="0" u="none" strike="noStrike" dirty="0">
                <a:solidFill>
                  <a:srgbClr val="000000"/>
                </a:solidFill>
                <a:effectLst/>
              </a:rPr>
              <a:t>Electrophoretic mobility shift assay (EMSA), immunoblotting/Western blotting</a:t>
            </a:r>
          </a:p>
          <a:p>
            <a:endParaRPr lang="en-US" dirty="0"/>
          </a:p>
        </p:txBody>
      </p:sp>
    </p:spTree>
    <p:extLst>
      <p:ext uri="{BB962C8B-B14F-4D97-AF65-F5344CB8AC3E}">
        <p14:creationId xmlns:p14="http://schemas.microsoft.com/office/powerpoint/2010/main" val="1781759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United States political map">
            <a:extLst>
              <a:ext uri="{FF2B5EF4-FFF2-40B4-BE49-F238E27FC236}">
                <a16:creationId xmlns:a16="http://schemas.microsoft.com/office/drawing/2014/main" id="{FB8E79F2-D17B-BF0F-CBD3-3C1A2A2F0F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035" y="454819"/>
            <a:ext cx="9357569" cy="5988844"/>
          </a:xfrm>
          <a:prstGeom prst="rect">
            <a:avLst/>
          </a:prstGeom>
          <a:noFill/>
          <a:extLst>
            <a:ext uri="{909E8E84-426E-40DD-AFC4-6F175D3DCCD1}">
              <a14:hiddenFill xmlns:a14="http://schemas.microsoft.com/office/drawing/2010/main">
                <a:solidFill>
                  <a:srgbClr val="FFFFFF"/>
                </a:solidFill>
              </a14:hiddenFill>
            </a:ext>
          </a:extLst>
        </p:spPr>
      </p:pic>
      <p:sp>
        <p:nvSpPr>
          <p:cNvPr id="3" name="5-Point Star 2">
            <a:extLst>
              <a:ext uri="{FF2B5EF4-FFF2-40B4-BE49-F238E27FC236}">
                <a16:creationId xmlns:a16="http://schemas.microsoft.com/office/drawing/2014/main" id="{01903817-21BF-BCDC-C6FB-1FD4A7583061}"/>
              </a:ext>
            </a:extLst>
          </p:cNvPr>
          <p:cNvSpPr/>
          <p:nvPr/>
        </p:nvSpPr>
        <p:spPr>
          <a:xfrm>
            <a:off x="6829044" y="3771899"/>
            <a:ext cx="385763" cy="342900"/>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5-Point Star 3">
            <a:extLst>
              <a:ext uri="{FF2B5EF4-FFF2-40B4-BE49-F238E27FC236}">
                <a16:creationId xmlns:a16="http://schemas.microsoft.com/office/drawing/2014/main" id="{2BFB80DC-D2FC-13D1-F972-7A4D1189A4A2}"/>
              </a:ext>
            </a:extLst>
          </p:cNvPr>
          <p:cNvSpPr/>
          <p:nvPr/>
        </p:nvSpPr>
        <p:spPr>
          <a:xfrm>
            <a:off x="9143619" y="1685924"/>
            <a:ext cx="385763" cy="342900"/>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9B363C39-27D3-9F6E-FF56-8E700961E3AD}"/>
              </a:ext>
            </a:extLst>
          </p:cNvPr>
          <p:cNvCxnSpPr/>
          <p:nvPr/>
        </p:nvCxnSpPr>
        <p:spPr>
          <a:xfrm flipH="1">
            <a:off x="7214807" y="2100263"/>
            <a:ext cx="1986343" cy="167163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3423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itting on a couch with a cat&#10;&#10;Description automatically generated with medium confidence">
            <a:extLst>
              <a:ext uri="{FF2B5EF4-FFF2-40B4-BE49-F238E27FC236}">
                <a16:creationId xmlns:a16="http://schemas.microsoft.com/office/drawing/2014/main" id="{1A9C337C-DD1E-D9EE-75FB-78111CA902F6}"/>
              </a:ext>
            </a:extLst>
          </p:cNvPr>
          <p:cNvPicPr>
            <a:picLocks noChangeAspect="1"/>
          </p:cNvPicPr>
          <p:nvPr/>
        </p:nvPicPr>
        <p:blipFill>
          <a:blip r:embed="rId2"/>
          <a:stretch>
            <a:fillRect/>
          </a:stretch>
        </p:blipFill>
        <p:spPr>
          <a:xfrm rot="5400000">
            <a:off x="55536" y="1248370"/>
            <a:ext cx="5815012" cy="4361259"/>
          </a:xfrm>
          <a:prstGeom prst="rect">
            <a:avLst/>
          </a:prstGeom>
        </p:spPr>
      </p:pic>
      <p:pic>
        <p:nvPicPr>
          <p:cNvPr id="5" name="Picture 4" descr="A group of people sitting on a bench&#10;&#10;Description automatically generated with medium confidence">
            <a:extLst>
              <a:ext uri="{FF2B5EF4-FFF2-40B4-BE49-F238E27FC236}">
                <a16:creationId xmlns:a16="http://schemas.microsoft.com/office/drawing/2014/main" id="{B609785A-FBA8-A364-B566-9E310AEB8317}"/>
              </a:ext>
            </a:extLst>
          </p:cNvPr>
          <p:cNvPicPr>
            <a:picLocks noChangeAspect="1"/>
          </p:cNvPicPr>
          <p:nvPr/>
        </p:nvPicPr>
        <p:blipFill>
          <a:blip r:embed="rId3"/>
          <a:stretch>
            <a:fillRect/>
          </a:stretch>
        </p:blipFill>
        <p:spPr>
          <a:xfrm rot="10800000">
            <a:off x="5729059" y="521494"/>
            <a:ext cx="5680528" cy="4260396"/>
          </a:xfrm>
          <a:prstGeom prst="rect">
            <a:avLst/>
          </a:prstGeom>
        </p:spPr>
      </p:pic>
      <p:sp>
        <p:nvSpPr>
          <p:cNvPr id="6" name="TextBox 5">
            <a:extLst>
              <a:ext uri="{FF2B5EF4-FFF2-40B4-BE49-F238E27FC236}">
                <a16:creationId xmlns:a16="http://schemas.microsoft.com/office/drawing/2014/main" id="{1D3BDAD5-0395-912B-4D10-A7A1057C2A99}"/>
              </a:ext>
            </a:extLst>
          </p:cNvPr>
          <p:cNvSpPr txBox="1"/>
          <p:nvPr/>
        </p:nvSpPr>
        <p:spPr>
          <a:xfrm>
            <a:off x="6264333" y="4985657"/>
            <a:ext cx="4609980" cy="707886"/>
          </a:xfrm>
          <a:prstGeom prst="rect">
            <a:avLst/>
          </a:prstGeom>
          <a:noFill/>
        </p:spPr>
        <p:txBody>
          <a:bodyPr wrap="none" rtlCol="0">
            <a:spAutoFit/>
          </a:bodyPr>
          <a:lstStyle/>
          <a:p>
            <a:r>
              <a:rPr lang="en-US" sz="4000" dirty="0"/>
              <a:t>Be Brave, Not Perfect</a:t>
            </a:r>
          </a:p>
        </p:txBody>
      </p:sp>
    </p:spTree>
    <p:extLst>
      <p:ext uri="{BB962C8B-B14F-4D97-AF65-F5344CB8AC3E}">
        <p14:creationId xmlns:p14="http://schemas.microsoft.com/office/powerpoint/2010/main" val="358840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A67DC2C-F1C7-76EB-3C3A-23E8372D665A}"/>
              </a:ext>
            </a:extLst>
          </p:cNvPr>
          <p:cNvSpPr txBox="1"/>
          <p:nvPr/>
        </p:nvSpPr>
        <p:spPr>
          <a:xfrm>
            <a:off x="1898073" y="595745"/>
            <a:ext cx="7786362" cy="830997"/>
          </a:xfrm>
          <a:prstGeom prst="rect">
            <a:avLst/>
          </a:prstGeom>
          <a:noFill/>
        </p:spPr>
        <p:txBody>
          <a:bodyPr wrap="none" rtlCol="0">
            <a:spAutoFit/>
          </a:bodyPr>
          <a:lstStyle/>
          <a:p>
            <a:r>
              <a:rPr lang="en-US" sz="4800" dirty="0"/>
              <a:t>How to Read a Scientific Paper</a:t>
            </a:r>
          </a:p>
        </p:txBody>
      </p:sp>
      <p:pic>
        <p:nvPicPr>
          <p:cNvPr id="5" name="Picture 4">
            <a:extLst>
              <a:ext uri="{FF2B5EF4-FFF2-40B4-BE49-F238E27FC236}">
                <a16:creationId xmlns:a16="http://schemas.microsoft.com/office/drawing/2014/main" id="{21F12FBB-7713-BCF7-45D9-9D847DF3E505}"/>
              </a:ext>
            </a:extLst>
          </p:cNvPr>
          <p:cNvPicPr>
            <a:picLocks noChangeAspect="1"/>
          </p:cNvPicPr>
          <p:nvPr/>
        </p:nvPicPr>
        <p:blipFill>
          <a:blip r:embed="rId2"/>
          <a:stretch>
            <a:fillRect/>
          </a:stretch>
        </p:blipFill>
        <p:spPr>
          <a:xfrm>
            <a:off x="252392" y="1683425"/>
            <a:ext cx="3291362" cy="3291362"/>
          </a:xfrm>
          <a:prstGeom prst="rect">
            <a:avLst/>
          </a:prstGeom>
        </p:spPr>
      </p:pic>
      <p:pic>
        <p:nvPicPr>
          <p:cNvPr id="7" name="Picture 6" descr="A screenshot of a blue screen&#10;&#10;Description automatically generated with low confidence">
            <a:extLst>
              <a:ext uri="{FF2B5EF4-FFF2-40B4-BE49-F238E27FC236}">
                <a16:creationId xmlns:a16="http://schemas.microsoft.com/office/drawing/2014/main" id="{B2D705FE-07A3-775B-5CE4-D22F3D8575EF}"/>
              </a:ext>
            </a:extLst>
          </p:cNvPr>
          <p:cNvPicPr>
            <a:picLocks noChangeAspect="1"/>
          </p:cNvPicPr>
          <p:nvPr/>
        </p:nvPicPr>
        <p:blipFill>
          <a:blip r:embed="rId3"/>
          <a:stretch>
            <a:fillRect/>
          </a:stretch>
        </p:blipFill>
        <p:spPr>
          <a:xfrm>
            <a:off x="3983180" y="1683425"/>
            <a:ext cx="7772400" cy="2234444"/>
          </a:xfrm>
          <a:prstGeom prst="rect">
            <a:avLst/>
          </a:prstGeom>
        </p:spPr>
      </p:pic>
      <p:sp>
        <p:nvSpPr>
          <p:cNvPr id="8" name="TextBox 7">
            <a:extLst>
              <a:ext uri="{FF2B5EF4-FFF2-40B4-BE49-F238E27FC236}">
                <a16:creationId xmlns:a16="http://schemas.microsoft.com/office/drawing/2014/main" id="{C0CD0ABC-8BD6-08F9-22F4-83A34B1648A7}"/>
              </a:ext>
            </a:extLst>
          </p:cNvPr>
          <p:cNvSpPr txBox="1"/>
          <p:nvPr/>
        </p:nvSpPr>
        <p:spPr>
          <a:xfrm>
            <a:off x="3371618" y="5174575"/>
            <a:ext cx="8383962" cy="1200329"/>
          </a:xfrm>
          <a:prstGeom prst="rect">
            <a:avLst/>
          </a:prstGeom>
          <a:noFill/>
        </p:spPr>
        <p:txBody>
          <a:bodyPr wrap="none" rtlCol="0">
            <a:spAutoFit/>
          </a:bodyPr>
          <a:lstStyle/>
          <a:p>
            <a:r>
              <a:rPr lang="en-US" sz="3600" dirty="0"/>
              <a:t>Google:</a:t>
            </a:r>
          </a:p>
          <a:p>
            <a:r>
              <a:rPr lang="en-US" sz="3600" dirty="0"/>
              <a:t>Journal of Biological Chemistry TRSM2 2023</a:t>
            </a:r>
          </a:p>
        </p:txBody>
      </p:sp>
    </p:spTree>
    <p:extLst>
      <p:ext uri="{BB962C8B-B14F-4D97-AF65-F5344CB8AC3E}">
        <p14:creationId xmlns:p14="http://schemas.microsoft.com/office/powerpoint/2010/main" val="3215541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1997D8-6598-50B8-6EBB-0F92FD51F956}"/>
              </a:ext>
            </a:extLst>
          </p:cNvPr>
          <p:cNvSpPr txBox="1"/>
          <p:nvPr/>
        </p:nvSpPr>
        <p:spPr>
          <a:xfrm>
            <a:off x="1207292" y="638473"/>
            <a:ext cx="8893969" cy="707886"/>
          </a:xfrm>
          <a:prstGeom prst="rect">
            <a:avLst/>
          </a:prstGeom>
          <a:noFill/>
        </p:spPr>
        <p:txBody>
          <a:bodyPr wrap="square">
            <a:spAutoFit/>
          </a:bodyPr>
          <a:lstStyle/>
          <a:p>
            <a:r>
              <a:rPr lang="en-US" sz="4000" dirty="0"/>
              <a:t>Primary Literature     vs      Review Article</a:t>
            </a:r>
          </a:p>
        </p:txBody>
      </p:sp>
      <p:sp>
        <p:nvSpPr>
          <p:cNvPr id="4" name="TextBox 3">
            <a:extLst>
              <a:ext uri="{FF2B5EF4-FFF2-40B4-BE49-F238E27FC236}">
                <a16:creationId xmlns:a16="http://schemas.microsoft.com/office/drawing/2014/main" id="{6AC5C4C0-7FC4-899F-32A9-F1565049C24C}"/>
              </a:ext>
            </a:extLst>
          </p:cNvPr>
          <p:cNvSpPr txBox="1"/>
          <p:nvPr/>
        </p:nvSpPr>
        <p:spPr>
          <a:xfrm>
            <a:off x="700085" y="1485900"/>
            <a:ext cx="5420010"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a:t>Original data done by that group</a:t>
            </a:r>
          </a:p>
          <a:p>
            <a:pPr marL="285750" indent="-285750">
              <a:buFont typeface="Arial" panose="020B0604020202020204" pitchFamily="34" charset="0"/>
              <a:buChar char="•"/>
            </a:pPr>
            <a:r>
              <a:rPr lang="en-US" sz="2800" dirty="0"/>
              <a:t>Look for data figures</a:t>
            </a:r>
          </a:p>
          <a:p>
            <a:pPr marL="285750" indent="-285750">
              <a:buFont typeface="Arial" panose="020B0604020202020204" pitchFamily="34" charset="0"/>
              <a:buChar char="•"/>
            </a:pPr>
            <a:r>
              <a:rPr lang="en-US" sz="2800" dirty="0"/>
              <a:t>Look for a Methods section</a:t>
            </a:r>
          </a:p>
          <a:p>
            <a:pPr marL="285750" indent="-285750">
              <a:buFont typeface="Arial" panose="020B0604020202020204" pitchFamily="34" charset="0"/>
              <a:buChar char="•"/>
            </a:pPr>
            <a:r>
              <a:rPr lang="en-US" sz="2800" dirty="0"/>
              <a:t>Look for the sections of a research article</a:t>
            </a:r>
          </a:p>
        </p:txBody>
      </p:sp>
      <p:sp>
        <p:nvSpPr>
          <p:cNvPr id="5" name="TextBox 4">
            <a:extLst>
              <a:ext uri="{FF2B5EF4-FFF2-40B4-BE49-F238E27FC236}">
                <a16:creationId xmlns:a16="http://schemas.microsoft.com/office/drawing/2014/main" id="{88142894-354F-3840-9547-549A02E0C00C}"/>
              </a:ext>
            </a:extLst>
          </p:cNvPr>
          <p:cNvSpPr txBox="1"/>
          <p:nvPr/>
        </p:nvSpPr>
        <p:spPr>
          <a:xfrm>
            <a:off x="6374690" y="1600200"/>
            <a:ext cx="5641097"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a:t>A summary of the work on a topic from many groups</a:t>
            </a:r>
          </a:p>
          <a:p>
            <a:pPr marL="285750" indent="-285750">
              <a:buFont typeface="Arial" panose="020B0604020202020204" pitchFamily="34" charset="0"/>
              <a:buChar char="•"/>
            </a:pPr>
            <a:r>
              <a:rPr lang="en-US" sz="2800" dirty="0"/>
              <a:t>No original data</a:t>
            </a:r>
          </a:p>
          <a:p>
            <a:pPr marL="285750" indent="-285750">
              <a:buFont typeface="Arial" panose="020B0604020202020204" pitchFamily="34" charset="0"/>
              <a:buChar char="•"/>
            </a:pPr>
            <a:r>
              <a:rPr lang="en-US" sz="2800" dirty="0"/>
              <a:t>No Methods section</a:t>
            </a:r>
          </a:p>
          <a:p>
            <a:pPr marL="285750" indent="-285750">
              <a:buFont typeface="Arial" panose="020B0604020202020204" pitchFamily="34" charset="0"/>
              <a:buChar char="•"/>
            </a:pPr>
            <a:r>
              <a:rPr lang="en-US" sz="2800" dirty="0"/>
              <a:t>Often lots of diagrams vs data figures</a:t>
            </a:r>
          </a:p>
        </p:txBody>
      </p:sp>
    </p:spTree>
    <p:extLst>
      <p:ext uri="{BB962C8B-B14F-4D97-AF65-F5344CB8AC3E}">
        <p14:creationId xmlns:p14="http://schemas.microsoft.com/office/powerpoint/2010/main" val="2287706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EA3D5E-BB94-C953-150D-BBD2808A4E34}"/>
              </a:ext>
            </a:extLst>
          </p:cNvPr>
          <p:cNvSpPr txBox="1"/>
          <p:nvPr/>
        </p:nvSpPr>
        <p:spPr>
          <a:xfrm>
            <a:off x="442204" y="366623"/>
            <a:ext cx="11307591" cy="6063198"/>
          </a:xfrm>
          <a:prstGeom prst="rect">
            <a:avLst/>
          </a:prstGeom>
          <a:noFill/>
        </p:spPr>
        <p:txBody>
          <a:bodyPr wrap="square" rtlCol="0">
            <a:spAutoFit/>
          </a:bodyPr>
          <a:lstStyle/>
          <a:p>
            <a:r>
              <a:rPr lang="en-US" sz="3600" b="1" dirty="0"/>
              <a:t>Understand the Structure of a Primary Literature Article</a:t>
            </a:r>
          </a:p>
          <a:p>
            <a:pPr marL="571500" indent="-571500">
              <a:buFont typeface="Arial" panose="020B0604020202020204" pitchFamily="34" charset="0"/>
              <a:buChar char="•"/>
            </a:pPr>
            <a:r>
              <a:rPr lang="en-US" sz="3200" b="1" dirty="0"/>
              <a:t>Title</a:t>
            </a:r>
            <a:r>
              <a:rPr lang="en-US" sz="3200" dirty="0"/>
              <a:t> - Key terms, the system/molecules/result</a:t>
            </a:r>
          </a:p>
          <a:p>
            <a:pPr marL="571500" indent="-571500">
              <a:buFont typeface="Arial" panose="020B0604020202020204" pitchFamily="34" charset="0"/>
              <a:buChar char="•"/>
            </a:pPr>
            <a:r>
              <a:rPr lang="en-US" sz="3200" b="1" dirty="0"/>
              <a:t>Abstract</a:t>
            </a:r>
            <a:r>
              <a:rPr lang="en-US" sz="3200" dirty="0"/>
              <a:t> – A summary of the paper</a:t>
            </a:r>
          </a:p>
          <a:p>
            <a:pPr marL="571500" indent="-571500">
              <a:buFont typeface="Arial" panose="020B0604020202020204" pitchFamily="34" charset="0"/>
              <a:buChar char="•"/>
            </a:pPr>
            <a:r>
              <a:rPr lang="en-US" sz="3200" b="1" dirty="0"/>
              <a:t>Introduction</a:t>
            </a:r>
            <a:r>
              <a:rPr lang="en-US" sz="3200" dirty="0"/>
              <a:t> – Background, current state of knowledge, the question being asked</a:t>
            </a:r>
          </a:p>
          <a:p>
            <a:pPr marL="571500" indent="-571500">
              <a:buFont typeface="Arial" panose="020B0604020202020204" pitchFamily="34" charset="0"/>
              <a:buChar char="•"/>
            </a:pPr>
            <a:r>
              <a:rPr lang="en-US" sz="3200" b="1" dirty="0"/>
              <a:t>Methods</a:t>
            </a:r>
            <a:r>
              <a:rPr lang="en-US" sz="3200" dirty="0"/>
              <a:t> – methods used for experiments</a:t>
            </a:r>
          </a:p>
          <a:p>
            <a:pPr marL="571500" indent="-571500">
              <a:buFont typeface="Arial" panose="020B0604020202020204" pitchFamily="34" charset="0"/>
              <a:buChar char="•"/>
            </a:pPr>
            <a:r>
              <a:rPr lang="en-US" sz="3200" b="1" dirty="0"/>
              <a:t>Results</a:t>
            </a:r>
            <a:r>
              <a:rPr lang="en-US" sz="3200" dirty="0"/>
              <a:t> – what was found</a:t>
            </a:r>
          </a:p>
          <a:p>
            <a:pPr marL="571500" indent="-571500">
              <a:buFont typeface="Arial" panose="020B0604020202020204" pitchFamily="34" charset="0"/>
              <a:buChar char="•"/>
            </a:pPr>
            <a:r>
              <a:rPr lang="en-US" sz="3200" b="1" dirty="0"/>
              <a:t>Discussion</a:t>
            </a:r>
            <a:r>
              <a:rPr lang="en-US" sz="3200" dirty="0"/>
              <a:t> – How these results fit into the current state of knowledge, how these results advance knowledge, and what the result means</a:t>
            </a:r>
          </a:p>
          <a:p>
            <a:pPr marL="571500" indent="-571500">
              <a:buFont typeface="Arial" panose="020B0604020202020204" pitchFamily="34" charset="0"/>
              <a:buChar char="•"/>
            </a:pPr>
            <a:r>
              <a:rPr lang="en-US" sz="3200" b="1" dirty="0"/>
              <a:t>Supplemental Materials</a:t>
            </a:r>
          </a:p>
          <a:p>
            <a:pPr marL="571500" indent="-571500">
              <a:buFont typeface="Arial" panose="020B0604020202020204" pitchFamily="34" charset="0"/>
              <a:buChar char="•"/>
            </a:pPr>
            <a:r>
              <a:rPr lang="en-US" sz="3200" b="1" dirty="0"/>
              <a:t>References</a:t>
            </a:r>
          </a:p>
        </p:txBody>
      </p:sp>
    </p:spTree>
    <p:extLst>
      <p:ext uri="{BB962C8B-B14F-4D97-AF65-F5344CB8AC3E}">
        <p14:creationId xmlns:p14="http://schemas.microsoft.com/office/powerpoint/2010/main" val="2164869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903386-93EC-AFB0-C56E-C3AE9E3F6C81}"/>
              </a:ext>
            </a:extLst>
          </p:cNvPr>
          <p:cNvSpPr txBox="1"/>
          <p:nvPr/>
        </p:nvSpPr>
        <p:spPr>
          <a:xfrm>
            <a:off x="607318" y="498764"/>
            <a:ext cx="6401561" cy="3785652"/>
          </a:xfrm>
          <a:prstGeom prst="rect">
            <a:avLst/>
          </a:prstGeom>
          <a:noFill/>
        </p:spPr>
        <p:txBody>
          <a:bodyPr wrap="none" rtlCol="0">
            <a:spAutoFit/>
          </a:bodyPr>
          <a:lstStyle/>
          <a:p>
            <a:r>
              <a:rPr lang="en-US" sz="4000" dirty="0"/>
              <a:t>Understand Your Purpose</a:t>
            </a:r>
          </a:p>
          <a:p>
            <a:endParaRPr lang="en-US" sz="4000" dirty="0"/>
          </a:p>
          <a:p>
            <a:pPr marL="571500" indent="-571500">
              <a:buFont typeface="Arial" panose="020B0604020202020204" pitchFamily="34" charset="0"/>
              <a:buChar char="•"/>
            </a:pPr>
            <a:r>
              <a:rPr lang="en-US" sz="4000" dirty="0"/>
              <a:t>Background knowledge?</a:t>
            </a:r>
          </a:p>
          <a:p>
            <a:pPr marL="571500" indent="-571500">
              <a:buFont typeface="Arial" panose="020B0604020202020204" pitchFamily="34" charset="0"/>
              <a:buChar char="•"/>
            </a:pPr>
            <a:r>
              <a:rPr lang="en-US" sz="4000" dirty="0"/>
              <a:t>Understanding a method?</a:t>
            </a:r>
          </a:p>
          <a:p>
            <a:pPr marL="571500" indent="-571500">
              <a:buFont typeface="Arial" panose="020B0604020202020204" pitchFamily="34" charset="0"/>
              <a:buChar char="•"/>
            </a:pPr>
            <a:r>
              <a:rPr lang="en-US" sz="4000" dirty="0"/>
              <a:t>Using a particular method?</a:t>
            </a:r>
          </a:p>
          <a:p>
            <a:pPr marL="571500" indent="-571500">
              <a:buFont typeface="Arial" panose="020B0604020202020204" pitchFamily="34" charset="0"/>
              <a:buChar char="•"/>
            </a:pPr>
            <a:r>
              <a:rPr lang="en-US" sz="4000" dirty="0"/>
              <a:t>Replicating a result?</a:t>
            </a:r>
          </a:p>
        </p:txBody>
      </p:sp>
    </p:spTree>
    <p:extLst>
      <p:ext uri="{BB962C8B-B14F-4D97-AF65-F5344CB8AC3E}">
        <p14:creationId xmlns:p14="http://schemas.microsoft.com/office/powerpoint/2010/main" val="9690823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5870</TotalTime>
  <Words>5335</Words>
  <Application>Microsoft Macintosh PowerPoint</Application>
  <PresentationFormat>Widescreen</PresentationFormat>
  <Paragraphs>480</Paragraphs>
  <Slides>35</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BlinkMacSystemFont</vt:lpstr>
      <vt:lpstr>Calibri</vt:lpstr>
      <vt:lpstr>Calibri Light</vt:lpstr>
      <vt:lpstr>Helvetica</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Richards, Stephanie</dc:creator>
  <cp:lastModifiedBy>Richards, Stephanie</cp:lastModifiedBy>
  <cp:revision>6</cp:revision>
  <dcterms:created xsi:type="dcterms:W3CDTF">2023-06-09T20:19:52Z</dcterms:created>
  <dcterms:modified xsi:type="dcterms:W3CDTF">2023-06-14T20:36:32Z</dcterms:modified>
</cp:coreProperties>
</file>