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9"/>
  </p:handoutMasterIdLst>
  <p:sldIdLst>
    <p:sldId id="269" r:id="rId2"/>
    <p:sldId id="279" r:id="rId3"/>
    <p:sldId id="270" r:id="rId4"/>
    <p:sldId id="262" r:id="rId5"/>
    <p:sldId id="267" r:id="rId6"/>
    <p:sldId id="263" r:id="rId7"/>
    <p:sldId id="264" r:id="rId8"/>
    <p:sldId id="265" r:id="rId9"/>
    <p:sldId id="272" r:id="rId10"/>
    <p:sldId id="275" r:id="rId11"/>
    <p:sldId id="268" r:id="rId12"/>
    <p:sldId id="273" r:id="rId13"/>
    <p:sldId id="276" r:id="rId14"/>
    <p:sldId id="256" r:id="rId15"/>
    <p:sldId id="278" r:id="rId16"/>
    <p:sldId id="281" r:id="rId17"/>
    <p:sldId id="282"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178" autoAdjust="0"/>
    <p:restoredTop sz="94660"/>
  </p:normalViewPr>
  <p:slideViewPr>
    <p:cSldViewPr snapToGrid="0">
      <p:cViewPr varScale="1">
        <p:scale>
          <a:sx n="126" d="100"/>
          <a:sy n="126" d="100"/>
        </p:scale>
        <p:origin x="42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D7B09F3-87DD-4AF8-9880-6210EBF5720F}" type="datetimeFigureOut">
              <a:rPr lang="en-US" smtClean="0"/>
              <a:t>7/20/23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B52C96F-F960-464A-8BCA-439D2B24EBA8}" type="slidenum">
              <a:rPr lang="en-US" smtClean="0"/>
              <a:t>‹#›</a:t>
            </a:fld>
            <a:endParaRPr lang="en-US"/>
          </a:p>
        </p:txBody>
      </p:sp>
    </p:spTree>
    <p:extLst>
      <p:ext uri="{BB962C8B-B14F-4D97-AF65-F5344CB8AC3E}">
        <p14:creationId xmlns:p14="http://schemas.microsoft.com/office/powerpoint/2010/main" val="110581372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CD143A7-66C6-44AE-83EC-806EA3DDDE3A}" type="datetimeFigureOut">
              <a:rPr lang="en-US" smtClean="0"/>
              <a:t>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46418-662D-4663-92BF-5670E084B1CE}" type="slidenum">
              <a:rPr lang="en-US" smtClean="0"/>
              <a:t>‹#›</a:t>
            </a:fld>
            <a:endParaRPr lang="en-US"/>
          </a:p>
        </p:txBody>
      </p:sp>
    </p:spTree>
    <p:extLst>
      <p:ext uri="{BB962C8B-B14F-4D97-AF65-F5344CB8AC3E}">
        <p14:creationId xmlns:p14="http://schemas.microsoft.com/office/powerpoint/2010/main" val="590323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143A7-66C6-44AE-83EC-806EA3DDDE3A}" type="datetimeFigureOut">
              <a:rPr lang="en-US" smtClean="0"/>
              <a:t>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46418-662D-4663-92BF-5670E084B1CE}" type="slidenum">
              <a:rPr lang="en-US" smtClean="0"/>
              <a:t>‹#›</a:t>
            </a:fld>
            <a:endParaRPr lang="en-US"/>
          </a:p>
        </p:txBody>
      </p:sp>
    </p:spTree>
    <p:extLst>
      <p:ext uri="{BB962C8B-B14F-4D97-AF65-F5344CB8AC3E}">
        <p14:creationId xmlns:p14="http://schemas.microsoft.com/office/powerpoint/2010/main" val="2859819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143A7-66C6-44AE-83EC-806EA3DDDE3A}" type="datetimeFigureOut">
              <a:rPr lang="en-US" smtClean="0"/>
              <a:t>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46418-662D-4663-92BF-5670E084B1CE}" type="slidenum">
              <a:rPr lang="en-US" smtClean="0"/>
              <a:t>‹#›</a:t>
            </a:fld>
            <a:endParaRPr lang="en-US"/>
          </a:p>
        </p:txBody>
      </p:sp>
    </p:spTree>
    <p:extLst>
      <p:ext uri="{BB962C8B-B14F-4D97-AF65-F5344CB8AC3E}">
        <p14:creationId xmlns:p14="http://schemas.microsoft.com/office/powerpoint/2010/main" val="1695693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143A7-66C6-44AE-83EC-806EA3DDDE3A}" type="datetimeFigureOut">
              <a:rPr lang="en-US" smtClean="0"/>
              <a:t>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46418-662D-4663-92BF-5670E084B1CE}" type="slidenum">
              <a:rPr lang="en-US" smtClean="0"/>
              <a:t>‹#›</a:t>
            </a:fld>
            <a:endParaRPr lang="en-US"/>
          </a:p>
        </p:txBody>
      </p:sp>
    </p:spTree>
    <p:extLst>
      <p:ext uri="{BB962C8B-B14F-4D97-AF65-F5344CB8AC3E}">
        <p14:creationId xmlns:p14="http://schemas.microsoft.com/office/powerpoint/2010/main" val="1709192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D143A7-66C6-44AE-83EC-806EA3DDDE3A}" type="datetimeFigureOut">
              <a:rPr lang="en-US" smtClean="0"/>
              <a:t>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46418-662D-4663-92BF-5670E084B1CE}" type="slidenum">
              <a:rPr lang="en-US" smtClean="0"/>
              <a:t>‹#›</a:t>
            </a:fld>
            <a:endParaRPr lang="en-US"/>
          </a:p>
        </p:txBody>
      </p:sp>
    </p:spTree>
    <p:extLst>
      <p:ext uri="{BB962C8B-B14F-4D97-AF65-F5344CB8AC3E}">
        <p14:creationId xmlns:p14="http://schemas.microsoft.com/office/powerpoint/2010/main" val="1187938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D143A7-66C6-44AE-83EC-806EA3DDDE3A}" type="datetimeFigureOut">
              <a:rPr lang="en-US" smtClean="0"/>
              <a:t>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D46418-662D-4663-92BF-5670E084B1CE}" type="slidenum">
              <a:rPr lang="en-US" smtClean="0"/>
              <a:t>‹#›</a:t>
            </a:fld>
            <a:endParaRPr lang="en-US"/>
          </a:p>
        </p:txBody>
      </p:sp>
    </p:spTree>
    <p:extLst>
      <p:ext uri="{BB962C8B-B14F-4D97-AF65-F5344CB8AC3E}">
        <p14:creationId xmlns:p14="http://schemas.microsoft.com/office/powerpoint/2010/main" val="2170622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D143A7-66C6-44AE-83EC-806EA3DDDE3A}" type="datetimeFigureOut">
              <a:rPr lang="en-US" smtClean="0"/>
              <a:t>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D46418-662D-4663-92BF-5670E084B1CE}" type="slidenum">
              <a:rPr lang="en-US" smtClean="0"/>
              <a:t>‹#›</a:t>
            </a:fld>
            <a:endParaRPr lang="en-US"/>
          </a:p>
        </p:txBody>
      </p:sp>
    </p:spTree>
    <p:extLst>
      <p:ext uri="{BB962C8B-B14F-4D97-AF65-F5344CB8AC3E}">
        <p14:creationId xmlns:p14="http://schemas.microsoft.com/office/powerpoint/2010/main" val="3409903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CD143A7-66C6-44AE-83EC-806EA3DDDE3A}" type="datetimeFigureOut">
              <a:rPr lang="en-US" smtClean="0"/>
              <a:t>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D46418-662D-4663-92BF-5670E084B1CE}" type="slidenum">
              <a:rPr lang="en-US" smtClean="0"/>
              <a:t>‹#›</a:t>
            </a:fld>
            <a:endParaRPr lang="en-US"/>
          </a:p>
        </p:txBody>
      </p:sp>
    </p:spTree>
    <p:extLst>
      <p:ext uri="{BB962C8B-B14F-4D97-AF65-F5344CB8AC3E}">
        <p14:creationId xmlns:p14="http://schemas.microsoft.com/office/powerpoint/2010/main" val="305840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D143A7-66C6-44AE-83EC-806EA3DDDE3A}" type="datetimeFigureOut">
              <a:rPr lang="en-US" smtClean="0"/>
              <a:t>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D46418-662D-4663-92BF-5670E084B1CE}" type="slidenum">
              <a:rPr lang="en-US" smtClean="0"/>
              <a:t>‹#›</a:t>
            </a:fld>
            <a:endParaRPr lang="en-US"/>
          </a:p>
        </p:txBody>
      </p:sp>
    </p:spTree>
    <p:extLst>
      <p:ext uri="{BB962C8B-B14F-4D97-AF65-F5344CB8AC3E}">
        <p14:creationId xmlns:p14="http://schemas.microsoft.com/office/powerpoint/2010/main" val="3939109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D143A7-66C6-44AE-83EC-806EA3DDDE3A}" type="datetimeFigureOut">
              <a:rPr lang="en-US" smtClean="0"/>
              <a:t>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D46418-662D-4663-92BF-5670E084B1CE}" type="slidenum">
              <a:rPr lang="en-US" smtClean="0"/>
              <a:t>‹#›</a:t>
            </a:fld>
            <a:endParaRPr lang="en-US"/>
          </a:p>
        </p:txBody>
      </p:sp>
    </p:spTree>
    <p:extLst>
      <p:ext uri="{BB962C8B-B14F-4D97-AF65-F5344CB8AC3E}">
        <p14:creationId xmlns:p14="http://schemas.microsoft.com/office/powerpoint/2010/main" val="2401882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D143A7-66C6-44AE-83EC-806EA3DDDE3A}" type="datetimeFigureOut">
              <a:rPr lang="en-US" smtClean="0"/>
              <a:t>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D46418-662D-4663-92BF-5670E084B1CE}" type="slidenum">
              <a:rPr lang="en-US" smtClean="0"/>
              <a:t>‹#›</a:t>
            </a:fld>
            <a:endParaRPr lang="en-US"/>
          </a:p>
        </p:txBody>
      </p:sp>
    </p:spTree>
    <p:extLst>
      <p:ext uri="{BB962C8B-B14F-4D97-AF65-F5344CB8AC3E}">
        <p14:creationId xmlns:p14="http://schemas.microsoft.com/office/powerpoint/2010/main" val="1778462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D143A7-66C6-44AE-83EC-806EA3DDDE3A}" type="datetimeFigureOut">
              <a:rPr lang="en-US" smtClean="0"/>
              <a:t>7/20/23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D46418-662D-4663-92BF-5670E084B1CE}" type="slidenum">
              <a:rPr lang="en-US" smtClean="0"/>
              <a:t>‹#›</a:t>
            </a:fld>
            <a:endParaRPr lang="en-US"/>
          </a:p>
        </p:txBody>
      </p:sp>
    </p:spTree>
    <p:extLst>
      <p:ext uri="{BB962C8B-B14F-4D97-AF65-F5344CB8AC3E}">
        <p14:creationId xmlns:p14="http://schemas.microsoft.com/office/powerpoint/2010/main" val="1780747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qr code on a white background&#10;&#10;Description automatically generated">
            <a:extLst>
              <a:ext uri="{FF2B5EF4-FFF2-40B4-BE49-F238E27FC236}">
                <a16:creationId xmlns:a16="http://schemas.microsoft.com/office/drawing/2014/main" id="{988583F2-A28B-35F3-6C3C-F4B19A7D23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2964" y="1855008"/>
            <a:ext cx="4258071" cy="4378582"/>
          </a:xfrm>
          <a:prstGeom prst="rect">
            <a:avLst/>
          </a:prstGeom>
        </p:spPr>
      </p:pic>
      <p:sp>
        <p:nvSpPr>
          <p:cNvPr id="4" name="TextBox 3">
            <a:extLst>
              <a:ext uri="{FF2B5EF4-FFF2-40B4-BE49-F238E27FC236}">
                <a16:creationId xmlns:a16="http://schemas.microsoft.com/office/drawing/2014/main" id="{B0542293-C65D-6C95-4D1C-EDB812BC3EAB}"/>
              </a:ext>
            </a:extLst>
          </p:cNvPr>
          <p:cNvSpPr txBox="1"/>
          <p:nvPr/>
        </p:nvSpPr>
        <p:spPr>
          <a:xfrm>
            <a:off x="1580476" y="316185"/>
            <a:ext cx="5983048" cy="1446550"/>
          </a:xfrm>
          <a:prstGeom prst="rect">
            <a:avLst/>
          </a:prstGeom>
          <a:noFill/>
        </p:spPr>
        <p:txBody>
          <a:bodyPr wrap="none" rtlCol="0">
            <a:spAutoFit/>
          </a:bodyPr>
          <a:lstStyle/>
          <a:p>
            <a:pPr algn="ctr"/>
            <a:r>
              <a:rPr lang="en-US" sz="4400" dirty="0"/>
              <a:t>Monday July 17</a:t>
            </a:r>
          </a:p>
          <a:p>
            <a:pPr algn="ctr"/>
            <a:r>
              <a:rPr lang="en-US" sz="4400" dirty="0"/>
              <a:t>How to Write an Abstract</a:t>
            </a:r>
          </a:p>
        </p:txBody>
      </p:sp>
    </p:spTree>
    <p:extLst>
      <p:ext uri="{BB962C8B-B14F-4D97-AF65-F5344CB8AC3E}">
        <p14:creationId xmlns:p14="http://schemas.microsoft.com/office/powerpoint/2010/main" val="3631035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5E9466-F8D3-1A60-5E89-72C78DF3CE49}"/>
              </a:ext>
            </a:extLst>
          </p:cNvPr>
          <p:cNvSpPr txBox="1"/>
          <p:nvPr/>
        </p:nvSpPr>
        <p:spPr>
          <a:xfrm>
            <a:off x="503434" y="410965"/>
            <a:ext cx="6126742" cy="646331"/>
          </a:xfrm>
          <a:prstGeom prst="rect">
            <a:avLst/>
          </a:prstGeom>
          <a:noFill/>
        </p:spPr>
        <p:txBody>
          <a:bodyPr wrap="none" rtlCol="0">
            <a:spAutoFit/>
          </a:bodyPr>
          <a:lstStyle/>
          <a:p>
            <a:r>
              <a:rPr lang="en-US" sz="3600" dirty="0"/>
              <a:t>What if I don’t have results yet?</a:t>
            </a:r>
          </a:p>
        </p:txBody>
      </p:sp>
      <p:sp>
        <p:nvSpPr>
          <p:cNvPr id="3" name="TextBox 2">
            <a:extLst>
              <a:ext uri="{FF2B5EF4-FFF2-40B4-BE49-F238E27FC236}">
                <a16:creationId xmlns:a16="http://schemas.microsoft.com/office/drawing/2014/main" id="{B23736B6-B478-F2FE-7E11-EB4774FB66BB}"/>
              </a:ext>
            </a:extLst>
          </p:cNvPr>
          <p:cNvSpPr txBox="1"/>
          <p:nvPr/>
        </p:nvSpPr>
        <p:spPr>
          <a:xfrm>
            <a:off x="1027417" y="1284269"/>
            <a:ext cx="4028475" cy="461665"/>
          </a:xfrm>
          <a:prstGeom prst="rect">
            <a:avLst/>
          </a:prstGeom>
          <a:noFill/>
        </p:spPr>
        <p:txBody>
          <a:bodyPr wrap="none" rtlCol="0">
            <a:spAutoFit/>
          </a:bodyPr>
          <a:lstStyle/>
          <a:p>
            <a:r>
              <a:rPr lang="en-US" sz="2400" dirty="0"/>
              <a:t>You can state your predictions!</a:t>
            </a:r>
          </a:p>
        </p:txBody>
      </p:sp>
      <p:sp>
        <p:nvSpPr>
          <p:cNvPr id="4" name="Rectangle 3">
            <a:extLst>
              <a:ext uri="{FF2B5EF4-FFF2-40B4-BE49-F238E27FC236}">
                <a16:creationId xmlns:a16="http://schemas.microsoft.com/office/drawing/2014/main" id="{86B308DF-A1CB-3985-6C1C-5083399009DD}"/>
              </a:ext>
            </a:extLst>
          </p:cNvPr>
          <p:cNvSpPr/>
          <p:nvPr/>
        </p:nvSpPr>
        <p:spPr>
          <a:xfrm>
            <a:off x="759749" y="1900988"/>
            <a:ext cx="7460116" cy="2707857"/>
          </a:xfrm>
          <a:prstGeom prst="rect">
            <a:avLst/>
          </a:prstGeom>
        </p:spPr>
        <p:txBody>
          <a:bodyPr wrap="square">
            <a:spAutoFit/>
          </a:bodyPr>
          <a:lstStyle/>
          <a:p>
            <a:pPr>
              <a:lnSpc>
                <a:spcPct val="107000"/>
              </a:lnSpc>
              <a:spcAft>
                <a:spcPts val="800"/>
              </a:spcAft>
            </a:pPr>
            <a:r>
              <a:rPr lang="en-US" sz="1600" dirty="0">
                <a:effectLst/>
                <a:highlight>
                  <a:srgbClr val="FFFF00"/>
                </a:highlight>
                <a:latin typeface="Arial" panose="020B0604020202020204" pitchFamily="34" charset="0"/>
                <a:ea typeface="Calibri" panose="020F0502020204030204" pitchFamily="34" charset="0"/>
                <a:cs typeface="Arial" panose="020B0604020202020204" pitchFamily="34" charset="0"/>
              </a:rPr>
              <a:t>Dysregulated metabolism contributes to cancer initiation and progression, but the key drivers of these pathways are just being discovered.</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a:effectLst/>
                <a:highlight>
                  <a:srgbClr val="FFFF00"/>
                </a:highlight>
                <a:latin typeface="Arial" panose="020B0604020202020204" pitchFamily="34" charset="0"/>
                <a:ea typeface="Calibri" panose="020F0502020204030204" pitchFamily="34" charset="0"/>
                <a:cs typeface="Arial" panose="020B0604020202020204" pitchFamily="34" charset="0"/>
              </a:rPr>
              <a:t>Here, we report a critical role for proline catabolism in non-small cell lung cancer (NSCLC).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a:effectLst/>
                <a:highlight>
                  <a:srgbClr val="FF00FF"/>
                </a:highlight>
                <a:latin typeface="Arial" panose="020B0604020202020204" pitchFamily="34" charset="0"/>
                <a:ea typeface="Calibri" panose="020F0502020204030204" pitchFamily="34" charset="0"/>
                <a:cs typeface="Arial" panose="020B0604020202020204" pitchFamily="34" charset="0"/>
              </a:rPr>
              <a:t>Proline dehydrogenase (PRODH) is activated to reduce proline levels by the chromatin remodeling factor lymphoid-specific helicase (LSH), an epigenetic driver of NSCLC.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a:effectLst/>
                <a:highlight>
                  <a:srgbClr val="00FFFF"/>
                </a:highlight>
                <a:latin typeface="Arial" panose="020B0604020202020204" pitchFamily="34" charset="0"/>
                <a:ea typeface="Calibri" panose="020F0502020204030204" pitchFamily="34" charset="0"/>
                <a:cs typeface="Arial" panose="020B0604020202020204" pitchFamily="34" charset="0"/>
              </a:rPr>
              <a:t>We are examining the expression of inflammatory genes, including CSCL1, LCN2, and IL17C and we predict that activation of PRODH will promote their expression and drive tumor cell proliferation. </a:t>
            </a:r>
            <a:r>
              <a:rPr lang="en-US" sz="1600" dirty="0">
                <a:effectLst/>
                <a:highlight>
                  <a:srgbClr val="C0C0C0"/>
                </a:highlight>
                <a:latin typeface="Arial" panose="020B0604020202020204" pitchFamily="34" charset="0"/>
                <a:ea typeface="Calibri" panose="020F0502020204030204" pitchFamily="34" charset="0"/>
                <a:cs typeface="Arial" panose="020B0604020202020204" pitchFamily="34" charset="0"/>
              </a:rPr>
              <a:t>Expansion of the knowledge of key metabolic pathways involved in NSCLC will provide possible targets for therapeutic intervention. </a:t>
            </a:r>
          </a:p>
        </p:txBody>
      </p:sp>
    </p:spTree>
    <p:extLst>
      <p:ext uri="{BB962C8B-B14F-4D97-AF65-F5344CB8AC3E}">
        <p14:creationId xmlns:p14="http://schemas.microsoft.com/office/powerpoint/2010/main" val="269843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4E5A6AE-73AA-8536-4DD2-D46638DA6BA4}"/>
              </a:ext>
            </a:extLst>
          </p:cNvPr>
          <p:cNvGraphicFramePr>
            <a:graphicFrameLocks noGrp="1"/>
          </p:cNvGraphicFramePr>
          <p:nvPr>
            <p:extLst>
              <p:ext uri="{D42A27DB-BD31-4B8C-83A1-F6EECF244321}">
                <p14:modId xmlns:p14="http://schemas.microsoft.com/office/powerpoint/2010/main" val="215664080"/>
              </p:ext>
            </p:extLst>
          </p:nvPr>
        </p:nvGraphicFramePr>
        <p:xfrm>
          <a:off x="1677929" y="893397"/>
          <a:ext cx="5435601" cy="5873401"/>
        </p:xfrm>
        <a:graphic>
          <a:graphicData uri="http://schemas.openxmlformats.org/drawingml/2006/table">
            <a:tbl>
              <a:tblPr firstRow="1" firstCol="1" bandRow="1">
                <a:tableStyleId>{5C22544A-7EE6-4342-B048-85BDC9FD1C3A}</a:tableStyleId>
              </a:tblPr>
              <a:tblGrid>
                <a:gridCol w="402638">
                  <a:extLst>
                    <a:ext uri="{9D8B030D-6E8A-4147-A177-3AD203B41FA5}">
                      <a16:colId xmlns:a16="http://schemas.microsoft.com/office/drawing/2014/main" val="1865062823"/>
                    </a:ext>
                  </a:extLst>
                </a:gridCol>
                <a:gridCol w="4585588">
                  <a:extLst>
                    <a:ext uri="{9D8B030D-6E8A-4147-A177-3AD203B41FA5}">
                      <a16:colId xmlns:a16="http://schemas.microsoft.com/office/drawing/2014/main" val="3018086647"/>
                    </a:ext>
                  </a:extLst>
                </a:gridCol>
                <a:gridCol w="447375">
                  <a:extLst>
                    <a:ext uri="{9D8B030D-6E8A-4147-A177-3AD203B41FA5}">
                      <a16:colId xmlns:a16="http://schemas.microsoft.com/office/drawing/2014/main" val="1378288801"/>
                    </a:ext>
                  </a:extLst>
                </a:gridCol>
              </a:tblGrid>
              <a:tr h="185208">
                <a:tc gridSpan="3">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9540292"/>
                  </a:ext>
                </a:extLst>
              </a:tr>
              <a:tr h="185208">
                <a:tc gridSpan="3">
                  <a:txBody>
                    <a:bodyPr/>
                    <a:lstStyle/>
                    <a:p>
                      <a:pPr marL="0" marR="0">
                        <a:lnSpc>
                          <a:spcPct val="115000"/>
                        </a:lnSpc>
                        <a:spcBef>
                          <a:spcPts val="0"/>
                        </a:spcBef>
                        <a:spcAft>
                          <a:spcPts val="0"/>
                        </a:spcAft>
                      </a:pPr>
                      <a:r>
                        <a:rPr lang="en-US" sz="800">
                          <a:effectLst/>
                        </a:rPr>
                        <a:t>Grammar/Spelling/English Usage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32902331"/>
                  </a:ext>
                </a:extLst>
              </a:tr>
              <a:tr h="185208">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nSpc>
                          <a:spcPct val="115000"/>
                        </a:lnSpc>
                        <a:spcBef>
                          <a:spcPts val="0"/>
                        </a:spcBef>
                        <a:spcAft>
                          <a:spcPts val="0"/>
                        </a:spcAft>
                      </a:pPr>
                      <a:r>
                        <a:rPr lang="en-US" sz="800">
                          <a:effectLst/>
                        </a:rPr>
                        <a:t>No Problems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gn="r">
                        <a:lnSpc>
                          <a:spcPct val="115000"/>
                        </a:lnSpc>
                        <a:spcBef>
                          <a:spcPts val="0"/>
                        </a:spcBef>
                        <a:spcAft>
                          <a:spcPts val="0"/>
                        </a:spcAft>
                      </a:pPr>
                      <a:r>
                        <a:rPr lang="en-US" sz="800">
                          <a:effectLst/>
                        </a:rPr>
                        <a:t>+2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extLst>
                  <a:ext uri="{0D108BD9-81ED-4DB2-BD59-A6C34878D82A}">
                    <a16:rowId xmlns:a16="http://schemas.microsoft.com/office/drawing/2014/main" val="3132571196"/>
                  </a:ext>
                </a:extLst>
              </a:tr>
              <a:tr h="185208">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nSpc>
                          <a:spcPct val="115000"/>
                        </a:lnSpc>
                        <a:spcBef>
                          <a:spcPts val="0"/>
                        </a:spcBef>
                        <a:spcAft>
                          <a:spcPts val="0"/>
                        </a:spcAft>
                      </a:pPr>
                      <a:r>
                        <a:rPr lang="en-US" sz="800">
                          <a:effectLst/>
                        </a:rPr>
                        <a:t>Minor problems, but does not affect understanding (may indicate carelessness)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gn="r">
                        <a:lnSpc>
                          <a:spcPct val="115000"/>
                        </a:lnSpc>
                        <a:spcBef>
                          <a:spcPts val="0"/>
                        </a:spcBef>
                        <a:spcAft>
                          <a:spcPts val="0"/>
                        </a:spcAft>
                      </a:pPr>
                      <a:r>
                        <a:rPr lang="en-US" sz="800">
                          <a:effectLst/>
                        </a:rPr>
                        <a:t>+1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extLst>
                  <a:ext uri="{0D108BD9-81ED-4DB2-BD59-A6C34878D82A}">
                    <a16:rowId xmlns:a16="http://schemas.microsoft.com/office/drawing/2014/main" val="3794145225"/>
                  </a:ext>
                </a:extLst>
              </a:tr>
              <a:tr h="185208">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nSpc>
                          <a:spcPct val="115000"/>
                        </a:lnSpc>
                        <a:spcBef>
                          <a:spcPts val="0"/>
                        </a:spcBef>
                        <a:spcAft>
                          <a:spcPts val="0"/>
                        </a:spcAft>
                      </a:pPr>
                      <a:r>
                        <a:rPr lang="en-US" sz="800">
                          <a:effectLst/>
                        </a:rPr>
                        <a:t>Problems – makes abstract difficult to understand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gn="r">
                        <a:lnSpc>
                          <a:spcPct val="115000"/>
                        </a:lnSpc>
                        <a:spcBef>
                          <a:spcPts val="0"/>
                        </a:spcBef>
                        <a:spcAft>
                          <a:spcPts val="0"/>
                        </a:spcAft>
                      </a:pPr>
                      <a:r>
                        <a:rPr lang="en-US" sz="800">
                          <a:effectLst/>
                        </a:rPr>
                        <a:t>+0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extLst>
                  <a:ext uri="{0D108BD9-81ED-4DB2-BD59-A6C34878D82A}">
                    <a16:rowId xmlns:a16="http://schemas.microsoft.com/office/drawing/2014/main" val="2041288725"/>
                  </a:ext>
                </a:extLst>
              </a:tr>
              <a:tr h="0">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gn="r">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extLst>
                  <a:ext uri="{0D108BD9-81ED-4DB2-BD59-A6C34878D82A}">
                    <a16:rowId xmlns:a16="http://schemas.microsoft.com/office/drawing/2014/main" val="1994825458"/>
                  </a:ext>
                </a:extLst>
              </a:tr>
              <a:tr h="185208">
                <a:tc gridSpan="3">
                  <a:txBody>
                    <a:bodyPr/>
                    <a:lstStyle/>
                    <a:p>
                      <a:pPr marL="0" marR="0">
                        <a:lnSpc>
                          <a:spcPct val="115000"/>
                        </a:lnSpc>
                        <a:spcBef>
                          <a:spcPts val="0"/>
                        </a:spcBef>
                        <a:spcAft>
                          <a:spcPts val="0"/>
                        </a:spcAft>
                      </a:pPr>
                      <a:r>
                        <a:rPr lang="en-US" sz="800">
                          <a:effectLst/>
                        </a:rPr>
                        <a:t>Components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62704346"/>
                  </a:ext>
                </a:extLst>
              </a:tr>
              <a:tr h="185208">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nSpc>
                          <a:spcPct val="115000"/>
                        </a:lnSpc>
                        <a:spcBef>
                          <a:spcPts val="0"/>
                        </a:spcBef>
                        <a:spcAft>
                          <a:spcPts val="0"/>
                        </a:spcAft>
                      </a:pPr>
                      <a:r>
                        <a:rPr lang="en-US" sz="800">
                          <a:effectLst/>
                        </a:rPr>
                        <a:t>Introduction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gn="r">
                        <a:lnSpc>
                          <a:spcPct val="115000"/>
                        </a:lnSpc>
                        <a:spcBef>
                          <a:spcPts val="0"/>
                        </a:spcBef>
                        <a:spcAft>
                          <a:spcPts val="0"/>
                        </a:spcAft>
                      </a:pPr>
                      <a:r>
                        <a:rPr lang="en-US" sz="800">
                          <a:effectLst/>
                        </a:rPr>
                        <a:t>+1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extLst>
                  <a:ext uri="{0D108BD9-81ED-4DB2-BD59-A6C34878D82A}">
                    <a16:rowId xmlns:a16="http://schemas.microsoft.com/office/drawing/2014/main" val="1118307153"/>
                  </a:ext>
                </a:extLst>
              </a:tr>
              <a:tr h="185208">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nSpc>
                          <a:spcPct val="115000"/>
                        </a:lnSpc>
                        <a:spcBef>
                          <a:spcPts val="0"/>
                        </a:spcBef>
                        <a:spcAft>
                          <a:spcPts val="0"/>
                        </a:spcAft>
                      </a:pPr>
                      <a:r>
                        <a:rPr lang="en-US" sz="800">
                          <a:effectLst/>
                        </a:rPr>
                        <a:t>Statement of hypothesis/question/purpose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gn="r">
                        <a:lnSpc>
                          <a:spcPct val="115000"/>
                        </a:lnSpc>
                        <a:spcBef>
                          <a:spcPts val="0"/>
                        </a:spcBef>
                        <a:spcAft>
                          <a:spcPts val="0"/>
                        </a:spcAft>
                      </a:pPr>
                      <a:r>
                        <a:rPr lang="en-US" sz="800">
                          <a:effectLst/>
                        </a:rPr>
                        <a:t>+2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extLst>
                  <a:ext uri="{0D108BD9-81ED-4DB2-BD59-A6C34878D82A}">
                    <a16:rowId xmlns:a16="http://schemas.microsoft.com/office/drawing/2014/main" val="2947672386"/>
                  </a:ext>
                </a:extLst>
              </a:tr>
              <a:tr h="185208">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nSpc>
                          <a:spcPct val="115000"/>
                        </a:lnSpc>
                        <a:spcBef>
                          <a:spcPts val="0"/>
                        </a:spcBef>
                        <a:spcAft>
                          <a:spcPts val="0"/>
                        </a:spcAft>
                      </a:pPr>
                      <a:r>
                        <a:rPr lang="en-US" sz="800">
                          <a:effectLst/>
                        </a:rPr>
                        <a:t>General methods used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gn="r">
                        <a:lnSpc>
                          <a:spcPct val="115000"/>
                        </a:lnSpc>
                        <a:spcBef>
                          <a:spcPts val="0"/>
                        </a:spcBef>
                        <a:spcAft>
                          <a:spcPts val="0"/>
                        </a:spcAft>
                      </a:pPr>
                      <a:r>
                        <a:rPr lang="en-US" sz="800">
                          <a:effectLst/>
                        </a:rPr>
                        <a:t>+1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extLst>
                  <a:ext uri="{0D108BD9-81ED-4DB2-BD59-A6C34878D82A}">
                    <a16:rowId xmlns:a16="http://schemas.microsoft.com/office/drawing/2014/main" val="1624224078"/>
                  </a:ext>
                </a:extLst>
              </a:tr>
              <a:tr h="185208">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nSpc>
                          <a:spcPct val="115000"/>
                        </a:lnSpc>
                        <a:spcBef>
                          <a:spcPts val="0"/>
                        </a:spcBef>
                        <a:spcAft>
                          <a:spcPts val="0"/>
                        </a:spcAft>
                      </a:pPr>
                      <a:r>
                        <a:rPr lang="en-US" sz="800">
                          <a:effectLst/>
                        </a:rPr>
                        <a:t>Primary results (not necessary)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gn="r">
                        <a:lnSpc>
                          <a:spcPct val="115000"/>
                        </a:lnSpc>
                        <a:spcBef>
                          <a:spcPts val="0"/>
                        </a:spcBef>
                        <a:spcAft>
                          <a:spcPts val="0"/>
                        </a:spcAft>
                      </a:pPr>
                      <a:r>
                        <a:rPr lang="en-US" sz="800">
                          <a:effectLst/>
                        </a:rPr>
                        <a:t>+0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extLst>
                  <a:ext uri="{0D108BD9-81ED-4DB2-BD59-A6C34878D82A}">
                    <a16:rowId xmlns:a16="http://schemas.microsoft.com/office/drawing/2014/main" val="706855821"/>
                  </a:ext>
                </a:extLst>
              </a:tr>
              <a:tr h="185208">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nSpc>
                          <a:spcPct val="115000"/>
                        </a:lnSpc>
                        <a:spcBef>
                          <a:spcPts val="0"/>
                        </a:spcBef>
                        <a:spcAft>
                          <a:spcPts val="0"/>
                        </a:spcAft>
                      </a:pPr>
                      <a:r>
                        <a:rPr lang="en-US" sz="800">
                          <a:effectLst/>
                        </a:rPr>
                        <a:t>Primary Conclusion(s)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gn="r">
                        <a:lnSpc>
                          <a:spcPct val="115000"/>
                        </a:lnSpc>
                        <a:spcBef>
                          <a:spcPts val="0"/>
                        </a:spcBef>
                        <a:spcAft>
                          <a:spcPts val="0"/>
                        </a:spcAft>
                      </a:pPr>
                      <a:r>
                        <a:rPr lang="en-US" sz="800">
                          <a:effectLst/>
                        </a:rPr>
                        <a:t>+1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extLst>
                  <a:ext uri="{0D108BD9-81ED-4DB2-BD59-A6C34878D82A}">
                    <a16:rowId xmlns:a16="http://schemas.microsoft.com/office/drawing/2014/main" val="2839770516"/>
                  </a:ext>
                </a:extLst>
              </a:tr>
              <a:tr h="185208">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nSpc>
                          <a:spcPct val="115000"/>
                        </a:lnSpc>
                        <a:spcBef>
                          <a:spcPts val="0"/>
                        </a:spcBef>
                        <a:spcAft>
                          <a:spcPts val="0"/>
                        </a:spcAft>
                      </a:pPr>
                      <a:r>
                        <a:rPr lang="en-US" sz="800">
                          <a:effectLst/>
                        </a:rPr>
                        <a:t>General statement of significance of work</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gn="r">
                        <a:lnSpc>
                          <a:spcPct val="115000"/>
                        </a:lnSpc>
                        <a:spcBef>
                          <a:spcPts val="0"/>
                        </a:spcBef>
                        <a:spcAft>
                          <a:spcPts val="0"/>
                        </a:spcAft>
                      </a:pPr>
                      <a:r>
                        <a:rPr lang="en-US" sz="800">
                          <a:effectLst/>
                        </a:rPr>
                        <a:t>+1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extLst>
                  <a:ext uri="{0D108BD9-81ED-4DB2-BD59-A6C34878D82A}">
                    <a16:rowId xmlns:a16="http://schemas.microsoft.com/office/drawing/2014/main" val="1842553097"/>
                  </a:ext>
                </a:extLst>
              </a:tr>
              <a:tr h="185208">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gn="r">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extLst>
                  <a:ext uri="{0D108BD9-81ED-4DB2-BD59-A6C34878D82A}">
                    <a16:rowId xmlns:a16="http://schemas.microsoft.com/office/drawing/2014/main" val="2545920972"/>
                  </a:ext>
                </a:extLst>
              </a:tr>
              <a:tr h="185208">
                <a:tc gridSpan="3">
                  <a:txBody>
                    <a:bodyPr/>
                    <a:lstStyle/>
                    <a:p>
                      <a:pPr marL="0" marR="0">
                        <a:lnSpc>
                          <a:spcPct val="115000"/>
                        </a:lnSpc>
                        <a:spcBef>
                          <a:spcPts val="0"/>
                        </a:spcBef>
                        <a:spcAft>
                          <a:spcPts val="0"/>
                        </a:spcAft>
                      </a:pPr>
                      <a:r>
                        <a:rPr lang="en-US" sz="800">
                          <a:effectLst/>
                        </a:rPr>
                        <a:t>Necessary Attributes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65966111"/>
                  </a:ext>
                </a:extLst>
              </a:tr>
              <a:tr h="185208">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nSpc>
                          <a:spcPct val="115000"/>
                        </a:lnSpc>
                        <a:spcBef>
                          <a:spcPts val="0"/>
                        </a:spcBef>
                        <a:spcAft>
                          <a:spcPts val="0"/>
                        </a:spcAft>
                      </a:pPr>
                      <a:r>
                        <a:rPr lang="en-US" sz="800" u="sng">
                          <a:effectLst/>
                        </a:rPr>
                        <a:t>Concise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gn="r">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extLst>
                  <a:ext uri="{0D108BD9-81ED-4DB2-BD59-A6C34878D82A}">
                    <a16:rowId xmlns:a16="http://schemas.microsoft.com/office/drawing/2014/main" val="3176370412"/>
                  </a:ext>
                </a:extLst>
              </a:tr>
              <a:tr h="185208">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nSpc>
                          <a:spcPct val="115000"/>
                        </a:lnSpc>
                        <a:spcBef>
                          <a:spcPts val="0"/>
                        </a:spcBef>
                        <a:spcAft>
                          <a:spcPts val="0"/>
                        </a:spcAft>
                      </a:pPr>
                      <a:r>
                        <a:rPr lang="en-US" sz="800">
                          <a:effectLst/>
                        </a:rPr>
                        <a:t>All essential information, within word limit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gn="r">
                        <a:lnSpc>
                          <a:spcPct val="115000"/>
                        </a:lnSpc>
                        <a:spcBef>
                          <a:spcPts val="0"/>
                        </a:spcBef>
                        <a:spcAft>
                          <a:spcPts val="0"/>
                        </a:spcAft>
                      </a:pPr>
                      <a:r>
                        <a:rPr lang="en-US" sz="800">
                          <a:effectLst/>
                        </a:rPr>
                        <a:t>+2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extLst>
                  <a:ext uri="{0D108BD9-81ED-4DB2-BD59-A6C34878D82A}">
                    <a16:rowId xmlns:a16="http://schemas.microsoft.com/office/drawing/2014/main" val="3375392752"/>
                  </a:ext>
                </a:extLst>
              </a:tr>
              <a:tr h="185208">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nSpc>
                          <a:spcPct val="115000"/>
                        </a:lnSpc>
                        <a:spcBef>
                          <a:spcPts val="0"/>
                        </a:spcBef>
                        <a:spcAft>
                          <a:spcPts val="0"/>
                        </a:spcAft>
                      </a:pPr>
                      <a:r>
                        <a:rPr lang="en-US" sz="800">
                          <a:effectLst/>
                        </a:rPr>
                        <a:t>Missing something / slightly over word limit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gn="r">
                        <a:lnSpc>
                          <a:spcPct val="115000"/>
                        </a:lnSpc>
                        <a:spcBef>
                          <a:spcPts val="0"/>
                        </a:spcBef>
                        <a:spcAft>
                          <a:spcPts val="0"/>
                        </a:spcAft>
                      </a:pPr>
                      <a:r>
                        <a:rPr lang="en-US" sz="800">
                          <a:effectLst/>
                        </a:rPr>
                        <a:t>+1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extLst>
                  <a:ext uri="{0D108BD9-81ED-4DB2-BD59-A6C34878D82A}">
                    <a16:rowId xmlns:a16="http://schemas.microsoft.com/office/drawing/2014/main" val="2769877580"/>
                  </a:ext>
                </a:extLst>
              </a:tr>
              <a:tr h="185208">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nSpc>
                          <a:spcPct val="115000"/>
                        </a:lnSpc>
                        <a:spcBef>
                          <a:spcPts val="0"/>
                        </a:spcBef>
                        <a:spcAft>
                          <a:spcPts val="0"/>
                        </a:spcAft>
                      </a:pPr>
                      <a:r>
                        <a:rPr lang="en-US" sz="800">
                          <a:effectLst/>
                        </a:rPr>
                        <a:t>Too long / too short, so difficult to follow</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gn="r">
                        <a:lnSpc>
                          <a:spcPct val="115000"/>
                        </a:lnSpc>
                        <a:spcBef>
                          <a:spcPts val="0"/>
                        </a:spcBef>
                        <a:spcAft>
                          <a:spcPts val="0"/>
                        </a:spcAft>
                      </a:pPr>
                      <a:r>
                        <a:rPr lang="en-US" sz="800">
                          <a:effectLst/>
                        </a:rPr>
                        <a:t>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extLst>
                  <a:ext uri="{0D108BD9-81ED-4DB2-BD59-A6C34878D82A}">
                    <a16:rowId xmlns:a16="http://schemas.microsoft.com/office/drawing/2014/main" val="1627326153"/>
                  </a:ext>
                </a:extLst>
              </a:tr>
              <a:tr h="185208">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gn="r">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extLst>
                  <a:ext uri="{0D108BD9-81ED-4DB2-BD59-A6C34878D82A}">
                    <a16:rowId xmlns:a16="http://schemas.microsoft.com/office/drawing/2014/main" val="3017368057"/>
                  </a:ext>
                </a:extLst>
              </a:tr>
              <a:tr h="185208">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nSpc>
                          <a:spcPct val="115000"/>
                        </a:lnSpc>
                        <a:spcBef>
                          <a:spcPts val="0"/>
                        </a:spcBef>
                        <a:spcAft>
                          <a:spcPts val="0"/>
                        </a:spcAft>
                      </a:pPr>
                      <a:r>
                        <a:rPr lang="en-US" sz="800" u="sng">
                          <a:effectLst/>
                        </a:rPr>
                        <a:t>Clear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gn="r">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extLst>
                  <a:ext uri="{0D108BD9-81ED-4DB2-BD59-A6C34878D82A}">
                    <a16:rowId xmlns:a16="http://schemas.microsoft.com/office/drawing/2014/main" val="3832244642"/>
                  </a:ext>
                </a:extLst>
              </a:tr>
              <a:tr h="185208">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nSpc>
                          <a:spcPct val="115000"/>
                        </a:lnSpc>
                        <a:spcBef>
                          <a:spcPts val="0"/>
                        </a:spcBef>
                        <a:spcAft>
                          <a:spcPts val="0"/>
                        </a:spcAft>
                      </a:pPr>
                      <a:r>
                        <a:rPr lang="en-US" sz="800">
                          <a:effectLst/>
                        </a:rPr>
                        <a:t>Easy to understand what abstract is about, no jargon, all terms defined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gn="r">
                        <a:lnSpc>
                          <a:spcPct val="115000"/>
                        </a:lnSpc>
                        <a:spcBef>
                          <a:spcPts val="0"/>
                        </a:spcBef>
                        <a:spcAft>
                          <a:spcPts val="0"/>
                        </a:spcAft>
                      </a:pPr>
                      <a:r>
                        <a:rPr lang="en-US" sz="800">
                          <a:effectLst/>
                        </a:rPr>
                        <a:t>+2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extLst>
                  <a:ext uri="{0D108BD9-81ED-4DB2-BD59-A6C34878D82A}">
                    <a16:rowId xmlns:a16="http://schemas.microsoft.com/office/drawing/2014/main" val="186407897"/>
                  </a:ext>
                </a:extLst>
              </a:tr>
              <a:tr h="185208">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nSpc>
                          <a:spcPct val="115000"/>
                        </a:lnSpc>
                        <a:spcBef>
                          <a:spcPts val="0"/>
                        </a:spcBef>
                        <a:spcAft>
                          <a:spcPts val="0"/>
                        </a:spcAft>
                      </a:pPr>
                      <a:r>
                        <a:rPr lang="en-US" sz="800">
                          <a:effectLst/>
                        </a:rPr>
                        <a:t>Generally able to understand, but some unclear terms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gn="r">
                        <a:lnSpc>
                          <a:spcPct val="115000"/>
                        </a:lnSpc>
                        <a:spcBef>
                          <a:spcPts val="0"/>
                        </a:spcBef>
                        <a:spcAft>
                          <a:spcPts val="0"/>
                        </a:spcAft>
                      </a:pPr>
                      <a:r>
                        <a:rPr lang="en-US" sz="800">
                          <a:effectLst/>
                        </a:rPr>
                        <a:t>+1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extLst>
                  <a:ext uri="{0D108BD9-81ED-4DB2-BD59-A6C34878D82A}">
                    <a16:rowId xmlns:a16="http://schemas.microsoft.com/office/drawing/2014/main" val="1018615312"/>
                  </a:ext>
                </a:extLst>
              </a:tr>
              <a:tr h="185208">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nSpc>
                          <a:spcPct val="115000"/>
                        </a:lnSpc>
                        <a:spcBef>
                          <a:spcPts val="0"/>
                        </a:spcBef>
                        <a:spcAft>
                          <a:spcPts val="0"/>
                        </a:spcAft>
                      </a:pPr>
                      <a:r>
                        <a:rPr lang="en-US" sz="800">
                          <a:effectLst/>
                        </a:rPr>
                        <a:t>I’m lost!!!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gn="r">
                        <a:lnSpc>
                          <a:spcPct val="115000"/>
                        </a:lnSpc>
                        <a:spcBef>
                          <a:spcPts val="0"/>
                        </a:spcBef>
                        <a:spcAft>
                          <a:spcPts val="0"/>
                        </a:spcAft>
                      </a:pPr>
                      <a:r>
                        <a:rPr lang="en-US" sz="800">
                          <a:effectLst/>
                        </a:rPr>
                        <a:t>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extLst>
                  <a:ext uri="{0D108BD9-81ED-4DB2-BD59-A6C34878D82A}">
                    <a16:rowId xmlns:a16="http://schemas.microsoft.com/office/drawing/2014/main" val="2482603611"/>
                  </a:ext>
                </a:extLst>
              </a:tr>
              <a:tr h="185208">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gn="r">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extLst>
                  <a:ext uri="{0D108BD9-81ED-4DB2-BD59-A6C34878D82A}">
                    <a16:rowId xmlns:a16="http://schemas.microsoft.com/office/drawing/2014/main" val="2251537436"/>
                  </a:ext>
                </a:extLst>
              </a:tr>
              <a:tr h="185208">
                <a:tc gridSpan="3">
                  <a:txBody>
                    <a:bodyPr/>
                    <a:lstStyle/>
                    <a:p>
                      <a:pPr marL="0" marR="0">
                        <a:lnSpc>
                          <a:spcPct val="115000"/>
                        </a:lnSpc>
                        <a:spcBef>
                          <a:spcPts val="0"/>
                        </a:spcBef>
                        <a:spcAft>
                          <a:spcPts val="0"/>
                        </a:spcAft>
                      </a:pPr>
                      <a:r>
                        <a:rPr lang="en-US" sz="800">
                          <a:effectLst/>
                        </a:rPr>
                        <a:t>Overall Readability / Interest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85801696"/>
                  </a:ext>
                </a:extLst>
              </a:tr>
              <a:tr h="185208">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nSpc>
                          <a:spcPct val="115000"/>
                        </a:lnSpc>
                        <a:spcBef>
                          <a:spcPts val="0"/>
                        </a:spcBef>
                        <a:spcAft>
                          <a:spcPts val="0"/>
                        </a:spcAft>
                      </a:pPr>
                      <a:r>
                        <a:rPr lang="en-US" sz="800">
                          <a:effectLst/>
                        </a:rPr>
                        <a:t>Do you want to read the paper / see the poster?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gn="r">
                        <a:lnSpc>
                          <a:spcPct val="115000"/>
                        </a:lnSpc>
                        <a:spcBef>
                          <a:spcPts val="0"/>
                        </a:spcBef>
                        <a:spcAft>
                          <a:spcPts val="0"/>
                        </a:spcAft>
                      </a:pPr>
                      <a:r>
                        <a:rPr lang="en-US" sz="800">
                          <a:effectLst/>
                        </a:rPr>
                        <a:t>+3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extLst>
                  <a:ext uri="{0D108BD9-81ED-4DB2-BD59-A6C34878D82A}">
                    <a16:rowId xmlns:a16="http://schemas.microsoft.com/office/drawing/2014/main" val="3798226174"/>
                  </a:ext>
                </a:extLst>
              </a:tr>
              <a:tr h="185208">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nSpc>
                          <a:spcPct val="115000"/>
                        </a:lnSpc>
                        <a:spcBef>
                          <a:spcPts val="0"/>
                        </a:spcBef>
                        <a:spcAft>
                          <a:spcPts val="0"/>
                        </a:spcAft>
                      </a:pPr>
                      <a:r>
                        <a:rPr lang="en-US" sz="800">
                          <a:effectLst/>
                        </a:rPr>
                        <a:t>I’ve got all the information I need and it’s fine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gn="r">
                        <a:lnSpc>
                          <a:spcPct val="115000"/>
                        </a:lnSpc>
                        <a:spcBef>
                          <a:spcPts val="0"/>
                        </a:spcBef>
                        <a:spcAft>
                          <a:spcPts val="0"/>
                        </a:spcAft>
                      </a:pPr>
                      <a:r>
                        <a:rPr lang="en-US" sz="800">
                          <a:effectLst/>
                        </a:rPr>
                        <a:t>+2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extLst>
                  <a:ext uri="{0D108BD9-81ED-4DB2-BD59-A6C34878D82A}">
                    <a16:rowId xmlns:a16="http://schemas.microsoft.com/office/drawing/2014/main" val="4045954766"/>
                  </a:ext>
                </a:extLst>
              </a:tr>
              <a:tr h="185208">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nSpc>
                          <a:spcPct val="115000"/>
                        </a:lnSpc>
                        <a:spcBef>
                          <a:spcPts val="0"/>
                        </a:spcBef>
                        <a:spcAft>
                          <a:spcPts val="0"/>
                        </a:spcAft>
                      </a:pPr>
                      <a:r>
                        <a:rPr lang="en-US" sz="800">
                          <a:effectLst/>
                        </a:rPr>
                        <a:t>I know what’s going on, but it’s boring</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gn="r">
                        <a:lnSpc>
                          <a:spcPct val="115000"/>
                        </a:lnSpc>
                        <a:spcBef>
                          <a:spcPts val="0"/>
                        </a:spcBef>
                        <a:spcAft>
                          <a:spcPts val="0"/>
                        </a:spcAft>
                      </a:pPr>
                      <a:r>
                        <a:rPr lang="en-US" sz="800">
                          <a:effectLst/>
                        </a:rPr>
                        <a:t>+1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extLst>
                  <a:ext uri="{0D108BD9-81ED-4DB2-BD59-A6C34878D82A}">
                    <a16:rowId xmlns:a16="http://schemas.microsoft.com/office/drawing/2014/main" val="2269566203"/>
                  </a:ext>
                </a:extLst>
              </a:tr>
              <a:tr h="185208">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nSpc>
                          <a:spcPct val="115000"/>
                        </a:lnSpc>
                        <a:spcBef>
                          <a:spcPts val="0"/>
                        </a:spcBef>
                        <a:spcAft>
                          <a:spcPts val="0"/>
                        </a:spcAft>
                      </a:pPr>
                      <a:r>
                        <a:rPr lang="en-US" sz="800">
                          <a:effectLst/>
                        </a:rPr>
                        <a:t>This was too tough to read!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a:txBody>
                    <a:bodyPr/>
                    <a:lstStyle/>
                    <a:p>
                      <a:pPr marL="0" marR="0" algn="r">
                        <a:lnSpc>
                          <a:spcPct val="115000"/>
                        </a:lnSpc>
                        <a:spcBef>
                          <a:spcPts val="0"/>
                        </a:spcBef>
                        <a:spcAft>
                          <a:spcPts val="0"/>
                        </a:spcAft>
                      </a:pPr>
                      <a:r>
                        <a:rPr lang="en-US" sz="800">
                          <a:effectLst/>
                        </a:rPr>
                        <a:t>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extLst>
                  <a:ext uri="{0D108BD9-81ED-4DB2-BD59-A6C34878D82A}">
                    <a16:rowId xmlns:a16="http://schemas.microsoft.com/office/drawing/2014/main" val="4185597316"/>
                  </a:ext>
                </a:extLst>
              </a:tr>
              <a:tr h="185208">
                <a:tc gridSpan="2">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hMerge="1">
                  <a:txBody>
                    <a:bodyPr/>
                    <a:lstStyle/>
                    <a:p>
                      <a:endParaRPr lang="en-US"/>
                    </a:p>
                  </a:txBody>
                  <a:tcPr/>
                </a:tc>
                <a:tc>
                  <a:txBody>
                    <a:bodyPr/>
                    <a:lstStyle/>
                    <a:p>
                      <a:pPr marL="0" marR="0" algn="r">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extLst>
                  <a:ext uri="{0D108BD9-81ED-4DB2-BD59-A6C34878D82A}">
                    <a16:rowId xmlns:a16="http://schemas.microsoft.com/office/drawing/2014/main" val="3090079442"/>
                  </a:ext>
                </a:extLst>
              </a:tr>
              <a:tr h="185208">
                <a:tc gridSpan="2">
                  <a:txBody>
                    <a:bodyPr/>
                    <a:lstStyle/>
                    <a:p>
                      <a:pPr marL="0" marR="0">
                        <a:lnSpc>
                          <a:spcPct val="115000"/>
                        </a:lnSpc>
                        <a:spcBef>
                          <a:spcPts val="0"/>
                        </a:spcBef>
                        <a:spcAft>
                          <a:spcPts val="0"/>
                        </a:spcAft>
                      </a:pPr>
                      <a:r>
                        <a:rPr lang="en-US" sz="800">
                          <a:effectLst/>
                        </a:rPr>
                        <a:t>OVERALL TOTAL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tc hMerge="1">
                  <a:txBody>
                    <a:bodyPr/>
                    <a:lstStyle/>
                    <a:p>
                      <a:endParaRPr lang="en-US"/>
                    </a:p>
                  </a:txBody>
                  <a:tcPr/>
                </a:tc>
                <a:tc>
                  <a:txBody>
                    <a:bodyPr/>
                    <a:lstStyle/>
                    <a:p>
                      <a:pPr marL="0" marR="0" algn="r">
                        <a:lnSpc>
                          <a:spcPct val="115000"/>
                        </a:lnSpc>
                        <a:spcBef>
                          <a:spcPts val="0"/>
                        </a:spcBef>
                        <a:spcAft>
                          <a:spcPts val="0"/>
                        </a:spcAft>
                      </a:pPr>
                      <a:r>
                        <a:rPr lang="en-US" sz="800" dirty="0">
                          <a:effectLst/>
                        </a:rPr>
                        <a:t>/15</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03" marR="51403" marT="0" marB="0"/>
                </a:tc>
                <a:extLst>
                  <a:ext uri="{0D108BD9-81ED-4DB2-BD59-A6C34878D82A}">
                    <a16:rowId xmlns:a16="http://schemas.microsoft.com/office/drawing/2014/main" val="968703282"/>
                  </a:ext>
                </a:extLst>
              </a:tr>
            </a:tbl>
          </a:graphicData>
        </a:graphic>
      </p:graphicFrame>
      <p:sp>
        <p:nvSpPr>
          <p:cNvPr id="3" name="Rectangle 1">
            <a:extLst>
              <a:ext uri="{FF2B5EF4-FFF2-40B4-BE49-F238E27FC236}">
                <a16:creationId xmlns:a16="http://schemas.microsoft.com/office/drawing/2014/main" id="{F776E74E-9E7C-AE08-68CC-6212BE46D4DC}"/>
              </a:ext>
            </a:extLst>
          </p:cNvPr>
          <p:cNvSpPr>
            <a:spLocks noChangeArrowheads="1"/>
          </p:cNvSpPr>
          <p:nvPr/>
        </p:nvSpPr>
        <p:spPr bwMode="auto">
          <a:xfrm>
            <a:off x="357188" y="27094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Abstract Rubric</a:t>
            </a:r>
            <a:endParaRPr kumimoji="0" lang="en-US" altLang="en-US"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Abstract Title:</a:t>
            </a:r>
            <a:endParaRPr kumimoji="0" lang="en-US" altLang="en-US"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Author: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88977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1D8CB9E-FC28-4E4E-B703-6D406762909B}"/>
              </a:ext>
            </a:extLst>
          </p:cNvPr>
          <p:cNvSpPr txBox="1"/>
          <p:nvPr/>
        </p:nvSpPr>
        <p:spPr>
          <a:xfrm>
            <a:off x="215373" y="133563"/>
            <a:ext cx="6691127" cy="1200329"/>
          </a:xfrm>
          <a:prstGeom prst="rect">
            <a:avLst/>
          </a:prstGeom>
          <a:noFill/>
        </p:spPr>
        <p:txBody>
          <a:bodyPr wrap="none" rtlCol="0">
            <a:spAutoFit/>
          </a:bodyPr>
          <a:lstStyle/>
          <a:p>
            <a:r>
              <a:rPr lang="en-US" sz="3600" dirty="0"/>
              <a:t>Writing a title:</a:t>
            </a:r>
          </a:p>
          <a:p>
            <a:r>
              <a:rPr lang="en-US" sz="3600" dirty="0"/>
              <a:t>What are the key words/concepts?</a:t>
            </a:r>
          </a:p>
        </p:txBody>
      </p:sp>
      <p:sp>
        <p:nvSpPr>
          <p:cNvPr id="3" name="Rectangle 2">
            <a:extLst>
              <a:ext uri="{FF2B5EF4-FFF2-40B4-BE49-F238E27FC236}">
                <a16:creationId xmlns:a16="http://schemas.microsoft.com/office/drawing/2014/main" id="{97349B5D-77A1-5A85-1A10-F451AD66B11E}"/>
              </a:ext>
            </a:extLst>
          </p:cNvPr>
          <p:cNvSpPr/>
          <p:nvPr/>
        </p:nvSpPr>
        <p:spPr>
          <a:xfrm>
            <a:off x="770022" y="1443254"/>
            <a:ext cx="7460116" cy="3253968"/>
          </a:xfrm>
          <a:prstGeom prst="rect">
            <a:avLst/>
          </a:prstGeom>
        </p:spPr>
        <p:txBody>
          <a:bodyPr wrap="square">
            <a:spAutoFit/>
          </a:bodyPr>
          <a:lstStyle/>
          <a:p>
            <a:pPr>
              <a:lnSpc>
                <a:spcPct val="107000"/>
              </a:lnSpc>
              <a:spcAft>
                <a:spcPts val="800"/>
              </a:spcAft>
            </a:pPr>
            <a:r>
              <a:rPr lang="en-US" sz="1600" dirty="0">
                <a:effectLst/>
                <a:highlight>
                  <a:srgbClr val="FFFF00"/>
                </a:highlight>
                <a:latin typeface="Arial" panose="020B0604020202020204" pitchFamily="34" charset="0"/>
                <a:ea typeface="Calibri" panose="020F0502020204030204" pitchFamily="34" charset="0"/>
                <a:cs typeface="Arial" panose="020B0604020202020204" pitchFamily="34" charset="0"/>
              </a:rPr>
              <a:t>Dysregulated metabolism contributes to cancer initiation and progression, but the key drivers of these pathways are just being discovered.</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a:effectLst/>
                <a:highlight>
                  <a:srgbClr val="FFFF00"/>
                </a:highlight>
                <a:latin typeface="Arial" panose="020B0604020202020204" pitchFamily="34" charset="0"/>
                <a:ea typeface="Calibri" panose="020F0502020204030204" pitchFamily="34" charset="0"/>
                <a:cs typeface="Arial" panose="020B0604020202020204" pitchFamily="34" charset="0"/>
              </a:rPr>
              <a:t>Here, we report a critical role for proline catabolism in non-small cell lung cancer (NSCLC).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a:effectLst/>
                <a:highlight>
                  <a:srgbClr val="FF00FF"/>
                </a:highlight>
                <a:latin typeface="Arial" panose="020B0604020202020204" pitchFamily="34" charset="0"/>
                <a:ea typeface="Calibri" panose="020F0502020204030204" pitchFamily="34" charset="0"/>
                <a:cs typeface="Arial" panose="020B0604020202020204" pitchFamily="34" charset="0"/>
              </a:rPr>
              <a:t>Proline dehydrogenase (PRODH) is activated to reduce proline levels by the chromatin remodeling factor lymphoid-specific helicase (LSH), an epigenetic driver of NSCLC.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a:effectLst/>
                <a:highlight>
                  <a:srgbClr val="00FFFF"/>
                </a:highlight>
                <a:latin typeface="Arial" panose="020B0604020202020204" pitchFamily="34" charset="0"/>
                <a:ea typeface="Calibri" panose="020F0502020204030204" pitchFamily="34" charset="0"/>
                <a:cs typeface="Arial" panose="020B0604020202020204" pitchFamily="34" charset="0"/>
              </a:rPr>
              <a:t>PRODH promotes MSCLC tumorigenesis by including epithelial to mesenchymal transition (EMT) and </a:t>
            </a:r>
            <a:r>
              <a:rPr lang="en-US" sz="1600" dirty="0" err="1">
                <a:effectLst/>
                <a:highlight>
                  <a:srgbClr val="00FFFF"/>
                </a:highlight>
                <a:latin typeface="Arial" panose="020B0604020202020204" pitchFamily="34" charset="0"/>
                <a:ea typeface="Calibri" panose="020F0502020204030204" pitchFamily="34" charset="0"/>
                <a:cs typeface="Arial" panose="020B0604020202020204" pitchFamily="34" charset="0"/>
              </a:rPr>
              <a:t>IKKa</a:t>
            </a:r>
            <a:r>
              <a:rPr lang="en-US" sz="1600" dirty="0">
                <a:effectLst/>
                <a:highlight>
                  <a:srgbClr val="00FFFF"/>
                </a:highlight>
                <a:latin typeface="Arial" panose="020B0604020202020204" pitchFamily="34" charset="0"/>
                <a:ea typeface="Calibri" panose="020F0502020204030204" pitchFamily="34" charset="0"/>
                <a:cs typeface="Arial" panose="020B0604020202020204" pitchFamily="34" charset="0"/>
              </a:rPr>
              <a:t>-dependent inflammatory genes, including </a:t>
            </a:r>
            <a:r>
              <a:rPr lang="en-US" sz="1600" i="1" dirty="0">
                <a:effectLst/>
                <a:highlight>
                  <a:srgbClr val="00FFFF"/>
                </a:highlight>
                <a:latin typeface="Arial" panose="020B0604020202020204" pitchFamily="34" charset="0"/>
                <a:ea typeface="Calibri" panose="020F0502020204030204" pitchFamily="34" charset="0"/>
                <a:cs typeface="Arial" panose="020B0604020202020204" pitchFamily="34" charset="0"/>
              </a:rPr>
              <a:t>CXCL1</a:t>
            </a:r>
            <a:r>
              <a:rPr lang="en-US" sz="1600" dirty="0">
                <a:effectLst/>
                <a:highlight>
                  <a:srgbClr val="00FFFF"/>
                </a:highlight>
                <a:latin typeface="Arial" panose="020B0604020202020204" pitchFamily="34" charset="0"/>
                <a:ea typeface="Calibri" panose="020F0502020204030204" pitchFamily="34" charset="0"/>
                <a:cs typeface="Arial" panose="020B0604020202020204" pitchFamily="34" charset="0"/>
              </a:rPr>
              <a:t>, </a:t>
            </a:r>
            <a:r>
              <a:rPr lang="en-US" sz="1600" i="1" dirty="0">
                <a:effectLst/>
                <a:highlight>
                  <a:srgbClr val="00FFFF"/>
                </a:highlight>
                <a:latin typeface="Arial" panose="020B0604020202020204" pitchFamily="34" charset="0"/>
                <a:ea typeface="Calibri" panose="020F0502020204030204" pitchFamily="34" charset="0"/>
                <a:cs typeface="Arial" panose="020B0604020202020204" pitchFamily="34" charset="0"/>
              </a:rPr>
              <a:t>LCN2</a:t>
            </a:r>
            <a:r>
              <a:rPr lang="en-US" sz="1600" dirty="0">
                <a:effectLst/>
                <a:highlight>
                  <a:srgbClr val="00FFFF"/>
                </a:highlight>
                <a:latin typeface="Arial" panose="020B0604020202020204" pitchFamily="34" charset="0"/>
                <a:ea typeface="Calibri" panose="020F0502020204030204" pitchFamily="34" charset="0"/>
                <a:cs typeface="Arial" panose="020B0604020202020204" pitchFamily="34" charset="0"/>
              </a:rPr>
              <a:t>, and </a:t>
            </a:r>
            <a:r>
              <a:rPr lang="en-US" sz="1600" i="1" dirty="0">
                <a:effectLst/>
                <a:highlight>
                  <a:srgbClr val="00FFFF"/>
                </a:highlight>
                <a:latin typeface="Arial" panose="020B0604020202020204" pitchFamily="34" charset="0"/>
                <a:ea typeface="Calibri" panose="020F0502020204030204" pitchFamily="34" charset="0"/>
                <a:cs typeface="Arial" panose="020B0604020202020204" pitchFamily="34" charset="0"/>
              </a:rPr>
              <a:t>IL17C</a:t>
            </a:r>
            <a:r>
              <a:rPr lang="en-US" sz="1600" dirty="0">
                <a:effectLst/>
                <a:highlight>
                  <a:srgbClr val="00FFFF"/>
                </a:highlight>
                <a:latin typeface="Arial" panose="020B0604020202020204" pitchFamily="34" charset="0"/>
                <a:ea typeface="Calibri" panose="020F0502020204030204" pitchFamily="34" charset="0"/>
                <a:cs typeface="Arial" panose="020B0604020202020204" pitchFamily="34" charset="0"/>
              </a:rPr>
              <a:t>. Consistently, proline addition promotes the expression of these inflammatory genes, as well as EMT, tumor cell proliferation, and migration in vitro and tumor growth in vivo, while the depletion of inhibition of PRODH blocks these phenotypes</a:t>
            </a:r>
            <a:r>
              <a:rPr lang="en-US" sz="1600" dirty="0">
                <a:effectLst/>
                <a:highlight>
                  <a:srgbClr val="C0C0C0"/>
                </a:highlight>
                <a:latin typeface="Arial" panose="020B0604020202020204" pitchFamily="34" charset="0"/>
                <a:ea typeface="Calibri" panose="020F0502020204030204" pitchFamily="34" charset="0"/>
                <a:cs typeface="Arial" panose="020B0604020202020204" pitchFamily="34" charset="0"/>
              </a:rPr>
              <a:t>. In summary, we reveal an essential metabolic pathway amenable to targeting in NSCLC</a:t>
            </a:r>
            <a:r>
              <a:rPr lang="en-US" sz="1600" dirty="0">
                <a:effectLst/>
                <a:latin typeface="Arial" panose="020B0604020202020204" pitchFamily="34" charset="0"/>
                <a:ea typeface="Calibri" panose="020F0502020204030204" pitchFamily="34" charset="0"/>
                <a:cs typeface="Arial" panose="020B0604020202020204" pitchFamily="34" charset="0"/>
              </a:rPr>
              <a:t>.</a:t>
            </a:r>
          </a:p>
        </p:txBody>
      </p:sp>
      <p:sp>
        <p:nvSpPr>
          <p:cNvPr id="4" name="TextBox 3">
            <a:extLst>
              <a:ext uri="{FF2B5EF4-FFF2-40B4-BE49-F238E27FC236}">
                <a16:creationId xmlns:a16="http://schemas.microsoft.com/office/drawing/2014/main" id="{1DD96234-33D7-10B3-D4D6-C2FE5AB9C9E1}"/>
              </a:ext>
            </a:extLst>
          </p:cNvPr>
          <p:cNvSpPr txBox="1"/>
          <p:nvPr/>
        </p:nvSpPr>
        <p:spPr>
          <a:xfrm>
            <a:off x="593646" y="4969707"/>
            <a:ext cx="8550354" cy="1569660"/>
          </a:xfrm>
          <a:prstGeom prst="rect">
            <a:avLst/>
          </a:prstGeom>
          <a:noFill/>
        </p:spPr>
        <p:txBody>
          <a:bodyPr wrap="none" rtlCol="0">
            <a:spAutoFit/>
          </a:bodyPr>
          <a:lstStyle/>
          <a:p>
            <a:r>
              <a:rPr lang="en-US" sz="2400" dirty="0"/>
              <a:t>Proline levels</a:t>
            </a:r>
          </a:p>
          <a:p>
            <a:r>
              <a:rPr lang="en-US" sz="2400" dirty="0"/>
              <a:t>Non-small cell lung cancer (NSCLC)</a:t>
            </a:r>
          </a:p>
          <a:p>
            <a:r>
              <a:rPr lang="en-US" sz="2400" dirty="0"/>
              <a:t>Proline dehydrogenase (PRODH)</a:t>
            </a:r>
          </a:p>
          <a:p>
            <a:r>
              <a:rPr lang="en-US" sz="2400" dirty="0"/>
              <a:t>Proline addition promotes tumor growth, depletion inhibits growth</a:t>
            </a:r>
          </a:p>
        </p:txBody>
      </p:sp>
    </p:spTree>
    <p:extLst>
      <p:ext uri="{BB962C8B-B14F-4D97-AF65-F5344CB8AC3E}">
        <p14:creationId xmlns:p14="http://schemas.microsoft.com/office/powerpoint/2010/main" val="1670794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286" t="3497" r="-286" b="14490"/>
          <a:stretch/>
        </p:blipFill>
        <p:spPr>
          <a:xfrm>
            <a:off x="1226684" y="133834"/>
            <a:ext cx="5081783" cy="1933091"/>
          </a:xfrm>
          <a:prstGeom prst="rect">
            <a:avLst/>
          </a:prstGeom>
        </p:spPr>
      </p:pic>
      <p:sp>
        <p:nvSpPr>
          <p:cNvPr id="9" name="Rectangle 8"/>
          <p:cNvSpPr/>
          <p:nvPr/>
        </p:nvSpPr>
        <p:spPr>
          <a:xfrm>
            <a:off x="1226684" y="2126704"/>
            <a:ext cx="7460116" cy="3253968"/>
          </a:xfrm>
          <a:prstGeom prst="rect">
            <a:avLst/>
          </a:prstGeom>
        </p:spPr>
        <p:txBody>
          <a:bodyPr wrap="square">
            <a:spAutoFit/>
          </a:bodyPr>
          <a:lstStyle/>
          <a:p>
            <a:pPr>
              <a:lnSpc>
                <a:spcPct val="107000"/>
              </a:lnSpc>
              <a:spcAft>
                <a:spcPts val="800"/>
              </a:spcAft>
            </a:pPr>
            <a:r>
              <a:rPr lang="en-US" sz="1600" dirty="0">
                <a:effectLst/>
                <a:highlight>
                  <a:srgbClr val="FFFF00"/>
                </a:highlight>
                <a:latin typeface="Arial" panose="020B0604020202020204" pitchFamily="34" charset="0"/>
                <a:ea typeface="Calibri" panose="020F0502020204030204" pitchFamily="34" charset="0"/>
                <a:cs typeface="Arial" panose="020B0604020202020204" pitchFamily="34" charset="0"/>
              </a:rPr>
              <a:t>Dysregulated metabolism contributes to cancer initiation and progression, but the key drivers of these pathways are just being discovered.</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a:effectLst/>
                <a:highlight>
                  <a:srgbClr val="FFFF00"/>
                </a:highlight>
                <a:latin typeface="Arial" panose="020B0604020202020204" pitchFamily="34" charset="0"/>
                <a:ea typeface="Calibri" panose="020F0502020204030204" pitchFamily="34" charset="0"/>
                <a:cs typeface="Arial" panose="020B0604020202020204" pitchFamily="34" charset="0"/>
              </a:rPr>
              <a:t>Here, we report a critical role for proline catabolism in non-small cell lung cancer (NSCLC).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a:effectLst/>
                <a:highlight>
                  <a:srgbClr val="FF00FF"/>
                </a:highlight>
                <a:latin typeface="Arial" panose="020B0604020202020204" pitchFamily="34" charset="0"/>
                <a:ea typeface="Calibri" panose="020F0502020204030204" pitchFamily="34" charset="0"/>
                <a:cs typeface="Arial" panose="020B0604020202020204" pitchFamily="34" charset="0"/>
              </a:rPr>
              <a:t>Proline dehydrogenase (PRODH) is activated to reduce proline levels by the chromatin remodeling factor lymphoid-specific helicase (LSH), an epigenetic driver of NSCLC.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a:effectLst/>
                <a:highlight>
                  <a:srgbClr val="00FFFF"/>
                </a:highlight>
                <a:latin typeface="Arial" panose="020B0604020202020204" pitchFamily="34" charset="0"/>
                <a:ea typeface="Calibri" panose="020F0502020204030204" pitchFamily="34" charset="0"/>
                <a:cs typeface="Arial" panose="020B0604020202020204" pitchFamily="34" charset="0"/>
              </a:rPr>
              <a:t>PRODH promotes MSCLC tumorigenesis by including epithelial to mesenchymal transition (EMT) and </a:t>
            </a:r>
            <a:r>
              <a:rPr lang="en-US" sz="1600" dirty="0" err="1">
                <a:effectLst/>
                <a:highlight>
                  <a:srgbClr val="00FFFF"/>
                </a:highlight>
                <a:latin typeface="Arial" panose="020B0604020202020204" pitchFamily="34" charset="0"/>
                <a:ea typeface="Calibri" panose="020F0502020204030204" pitchFamily="34" charset="0"/>
                <a:cs typeface="Arial" panose="020B0604020202020204" pitchFamily="34" charset="0"/>
              </a:rPr>
              <a:t>IKKa</a:t>
            </a:r>
            <a:r>
              <a:rPr lang="en-US" sz="1600" dirty="0">
                <a:effectLst/>
                <a:highlight>
                  <a:srgbClr val="00FFFF"/>
                </a:highlight>
                <a:latin typeface="Arial" panose="020B0604020202020204" pitchFamily="34" charset="0"/>
                <a:ea typeface="Calibri" panose="020F0502020204030204" pitchFamily="34" charset="0"/>
                <a:cs typeface="Arial" panose="020B0604020202020204" pitchFamily="34" charset="0"/>
              </a:rPr>
              <a:t>-dependent inflammatory genes, including </a:t>
            </a:r>
            <a:r>
              <a:rPr lang="en-US" sz="1600" i="1" dirty="0">
                <a:effectLst/>
                <a:highlight>
                  <a:srgbClr val="00FFFF"/>
                </a:highlight>
                <a:latin typeface="Arial" panose="020B0604020202020204" pitchFamily="34" charset="0"/>
                <a:ea typeface="Calibri" panose="020F0502020204030204" pitchFamily="34" charset="0"/>
                <a:cs typeface="Arial" panose="020B0604020202020204" pitchFamily="34" charset="0"/>
              </a:rPr>
              <a:t>CXCL1</a:t>
            </a:r>
            <a:r>
              <a:rPr lang="en-US" sz="1600" dirty="0">
                <a:effectLst/>
                <a:highlight>
                  <a:srgbClr val="00FFFF"/>
                </a:highlight>
                <a:latin typeface="Arial" panose="020B0604020202020204" pitchFamily="34" charset="0"/>
                <a:ea typeface="Calibri" panose="020F0502020204030204" pitchFamily="34" charset="0"/>
                <a:cs typeface="Arial" panose="020B0604020202020204" pitchFamily="34" charset="0"/>
              </a:rPr>
              <a:t>, </a:t>
            </a:r>
            <a:r>
              <a:rPr lang="en-US" sz="1600" i="1" dirty="0">
                <a:effectLst/>
                <a:highlight>
                  <a:srgbClr val="00FFFF"/>
                </a:highlight>
                <a:latin typeface="Arial" panose="020B0604020202020204" pitchFamily="34" charset="0"/>
                <a:ea typeface="Calibri" panose="020F0502020204030204" pitchFamily="34" charset="0"/>
                <a:cs typeface="Arial" panose="020B0604020202020204" pitchFamily="34" charset="0"/>
              </a:rPr>
              <a:t>LCN2</a:t>
            </a:r>
            <a:r>
              <a:rPr lang="en-US" sz="1600" dirty="0">
                <a:effectLst/>
                <a:highlight>
                  <a:srgbClr val="00FFFF"/>
                </a:highlight>
                <a:latin typeface="Arial" panose="020B0604020202020204" pitchFamily="34" charset="0"/>
                <a:ea typeface="Calibri" panose="020F0502020204030204" pitchFamily="34" charset="0"/>
                <a:cs typeface="Arial" panose="020B0604020202020204" pitchFamily="34" charset="0"/>
              </a:rPr>
              <a:t>, and </a:t>
            </a:r>
            <a:r>
              <a:rPr lang="en-US" sz="1600" i="1" dirty="0">
                <a:effectLst/>
                <a:highlight>
                  <a:srgbClr val="00FFFF"/>
                </a:highlight>
                <a:latin typeface="Arial" panose="020B0604020202020204" pitchFamily="34" charset="0"/>
                <a:ea typeface="Calibri" panose="020F0502020204030204" pitchFamily="34" charset="0"/>
                <a:cs typeface="Arial" panose="020B0604020202020204" pitchFamily="34" charset="0"/>
              </a:rPr>
              <a:t>IL17C</a:t>
            </a:r>
            <a:r>
              <a:rPr lang="en-US" sz="1600" dirty="0">
                <a:effectLst/>
                <a:highlight>
                  <a:srgbClr val="00FFFF"/>
                </a:highlight>
                <a:latin typeface="Arial" panose="020B0604020202020204" pitchFamily="34" charset="0"/>
                <a:ea typeface="Calibri" panose="020F0502020204030204" pitchFamily="34" charset="0"/>
                <a:cs typeface="Arial" panose="020B0604020202020204" pitchFamily="34" charset="0"/>
              </a:rPr>
              <a:t>. Consistently, proline addition promotes the expression of these inflammatory genes, as well as EMT, tumor cell proliferation, and migration in vitro and tumor growth in vivo, while the depletion of inhibition of PRODH blocks these phenotypes</a:t>
            </a:r>
            <a:r>
              <a:rPr lang="en-US" sz="1600" dirty="0">
                <a:effectLst/>
                <a:highlight>
                  <a:srgbClr val="C0C0C0"/>
                </a:highlight>
                <a:latin typeface="Arial" panose="020B0604020202020204" pitchFamily="34" charset="0"/>
                <a:ea typeface="Calibri" panose="020F0502020204030204" pitchFamily="34" charset="0"/>
                <a:cs typeface="Arial" panose="020B0604020202020204" pitchFamily="34" charset="0"/>
              </a:rPr>
              <a:t>. In summary, we reveal an essential metabolic pathway amenable to targeting in NSCLC</a:t>
            </a:r>
            <a:r>
              <a:rPr lang="en-US" sz="1600" dirty="0">
                <a:effectLst/>
                <a:latin typeface="Arial" panose="020B0604020202020204" pitchFamily="34" charset="0"/>
                <a:ea typeface="Calibri" panose="020F0502020204030204" pitchFamily="34" charset="0"/>
                <a:cs typeface="Arial" panose="020B0604020202020204" pitchFamily="34" charset="0"/>
              </a:rPr>
              <a:t>.</a:t>
            </a:r>
          </a:p>
        </p:txBody>
      </p:sp>
      <p:sp>
        <p:nvSpPr>
          <p:cNvPr id="6" name="TextBox 5">
            <a:extLst>
              <a:ext uri="{FF2B5EF4-FFF2-40B4-BE49-F238E27FC236}">
                <a16:creationId xmlns:a16="http://schemas.microsoft.com/office/drawing/2014/main" id="{E7D72C45-089D-BE04-2DAC-682DB02A5004}"/>
              </a:ext>
            </a:extLst>
          </p:cNvPr>
          <p:cNvSpPr txBox="1"/>
          <p:nvPr/>
        </p:nvSpPr>
        <p:spPr>
          <a:xfrm>
            <a:off x="1226684" y="5380672"/>
            <a:ext cx="7169848" cy="1323439"/>
          </a:xfrm>
          <a:prstGeom prst="rect">
            <a:avLst/>
          </a:prstGeom>
          <a:noFill/>
        </p:spPr>
        <p:txBody>
          <a:bodyPr wrap="none" rtlCol="0">
            <a:spAutoFit/>
          </a:bodyPr>
          <a:lstStyle/>
          <a:p>
            <a:r>
              <a:rPr lang="en-US" sz="2000" dirty="0"/>
              <a:t>Proline levels</a:t>
            </a:r>
          </a:p>
          <a:p>
            <a:r>
              <a:rPr lang="en-US" sz="2000" dirty="0"/>
              <a:t>Non-small cell lung cancer (NSCLC)</a:t>
            </a:r>
          </a:p>
          <a:p>
            <a:r>
              <a:rPr lang="en-US" sz="2000" dirty="0"/>
              <a:t>Proline dehydrogenase (PRODH)</a:t>
            </a:r>
          </a:p>
          <a:p>
            <a:r>
              <a:rPr lang="en-US" sz="2000" dirty="0"/>
              <a:t>Proline addition promotes tumor growth, depletion inhibits growth</a:t>
            </a:r>
          </a:p>
        </p:txBody>
      </p:sp>
    </p:spTree>
    <p:extLst>
      <p:ext uri="{BB962C8B-B14F-4D97-AF65-F5344CB8AC3E}">
        <p14:creationId xmlns:p14="http://schemas.microsoft.com/office/powerpoint/2010/main" val="285016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b="7952"/>
          <a:stretch/>
        </p:blipFill>
        <p:spPr>
          <a:xfrm>
            <a:off x="436611" y="290504"/>
            <a:ext cx="8467840" cy="4206240"/>
          </a:xfrm>
          <a:prstGeom prst="rect">
            <a:avLst/>
          </a:prstGeom>
        </p:spPr>
      </p:pic>
      <p:sp>
        <p:nvSpPr>
          <p:cNvPr id="2" name="Rectangle 1">
            <a:extLst>
              <a:ext uri="{FF2B5EF4-FFF2-40B4-BE49-F238E27FC236}">
                <a16:creationId xmlns:a16="http://schemas.microsoft.com/office/drawing/2014/main" id="{B4C80F22-434B-8DCF-2CB4-10B96E8C87FB}"/>
              </a:ext>
            </a:extLst>
          </p:cNvPr>
          <p:cNvSpPr/>
          <p:nvPr/>
        </p:nvSpPr>
        <p:spPr>
          <a:xfrm>
            <a:off x="548578" y="573329"/>
            <a:ext cx="7633698" cy="30822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667C2D7C-A346-36D8-27B0-85C84EB4C977}"/>
              </a:ext>
            </a:extLst>
          </p:cNvPr>
          <p:cNvSpPr txBox="1"/>
          <p:nvPr/>
        </p:nvSpPr>
        <p:spPr>
          <a:xfrm>
            <a:off x="1418768" y="4628504"/>
            <a:ext cx="2837572" cy="461665"/>
          </a:xfrm>
          <a:prstGeom prst="rect">
            <a:avLst/>
          </a:prstGeom>
          <a:noFill/>
        </p:spPr>
        <p:txBody>
          <a:bodyPr wrap="none" rtlCol="0">
            <a:spAutoFit/>
          </a:bodyPr>
          <a:lstStyle/>
          <a:p>
            <a:r>
              <a:rPr lang="en-US" sz="2400" dirty="0"/>
              <a:t>Key words/concepts?</a:t>
            </a:r>
          </a:p>
        </p:txBody>
      </p:sp>
      <p:sp>
        <p:nvSpPr>
          <p:cNvPr id="5" name="TextBox 4">
            <a:extLst>
              <a:ext uri="{FF2B5EF4-FFF2-40B4-BE49-F238E27FC236}">
                <a16:creationId xmlns:a16="http://schemas.microsoft.com/office/drawing/2014/main" id="{F1D9FC3A-A94A-0E7C-6A66-0381F2206BAA}"/>
              </a:ext>
            </a:extLst>
          </p:cNvPr>
          <p:cNvSpPr txBox="1"/>
          <p:nvPr/>
        </p:nvSpPr>
        <p:spPr>
          <a:xfrm>
            <a:off x="1819460" y="4997836"/>
            <a:ext cx="6036076" cy="1569660"/>
          </a:xfrm>
          <a:prstGeom prst="rect">
            <a:avLst/>
          </a:prstGeom>
          <a:noFill/>
        </p:spPr>
        <p:txBody>
          <a:bodyPr wrap="none" rtlCol="0">
            <a:spAutoFit/>
          </a:bodyPr>
          <a:lstStyle/>
          <a:p>
            <a:r>
              <a:rPr lang="en-US" sz="2400" dirty="0"/>
              <a:t>Breast cancer</a:t>
            </a:r>
          </a:p>
          <a:p>
            <a:r>
              <a:rPr lang="en-US" sz="2400" dirty="0"/>
              <a:t>Metastasis</a:t>
            </a:r>
          </a:p>
          <a:p>
            <a:r>
              <a:rPr lang="en-US" sz="2400" dirty="0"/>
              <a:t>Laminin</a:t>
            </a:r>
          </a:p>
          <a:p>
            <a:r>
              <a:rPr lang="en-US" sz="2400" dirty="0"/>
              <a:t>Laminin expression high in breast cancer tissue</a:t>
            </a:r>
          </a:p>
        </p:txBody>
      </p:sp>
    </p:spTree>
    <p:extLst>
      <p:ext uri="{BB962C8B-B14F-4D97-AF65-F5344CB8AC3E}">
        <p14:creationId xmlns:p14="http://schemas.microsoft.com/office/powerpoint/2010/main" val="325628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b="7952"/>
          <a:stretch/>
        </p:blipFill>
        <p:spPr>
          <a:xfrm>
            <a:off x="338080" y="359777"/>
            <a:ext cx="8467840" cy="4206240"/>
          </a:xfrm>
          <a:prstGeom prst="rect">
            <a:avLst/>
          </a:prstGeom>
        </p:spPr>
      </p:pic>
      <p:sp>
        <p:nvSpPr>
          <p:cNvPr id="3" name="TextBox 2">
            <a:extLst>
              <a:ext uri="{FF2B5EF4-FFF2-40B4-BE49-F238E27FC236}">
                <a16:creationId xmlns:a16="http://schemas.microsoft.com/office/drawing/2014/main" id="{667C2D7C-A346-36D8-27B0-85C84EB4C977}"/>
              </a:ext>
            </a:extLst>
          </p:cNvPr>
          <p:cNvSpPr txBox="1"/>
          <p:nvPr/>
        </p:nvSpPr>
        <p:spPr>
          <a:xfrm>
            <a:off x="1280222" y="4682991"/>
            <a:ext cx="2837572" cy="461665"/>
          </a:xfrm>
          <a:prstGeom prst="rect">
            <a:avLst/>
          </a:prstGeom>
          <a:noFill/>
        </p:spPr>
        <p:txBody>
          <a:bodyPr wrap="none" rtlCol="0">
            <a:spAutoFit/>
          </a:bodyPr>
          <a:lstStyle/>
          <a:p>
            <a:r>
              <a:rPr lang="en-US" sz="2400" dirty="0"/>
              <a:t>Key words/concepts?</a:t>
            </a:r>
          </a:p>
        </p:txBody>
      </p:sp>
      <p:sp>
        <p:nvSpPr>
          <p:cNvPr id="5" name="TextBox 4">
            <a:extLst>
              <a:ext uri="{FF2B5EF4-FFF2-40B4-BE49-F238E27FC236}">
                <a16:creationId xmlns:a16="http://schemas.microsoft.com/office/drawing/2014/main" id="{F1D9FC3A-A94A-0E7C-6A66-0381F2206BAA}"/>
              </a:ext>
            </a:extLst>
          </p:cNvPr>
          <p:cNvSpPr txBox="1"/>
          <p:nvPr/>
        </p:nvSpPr>
        <p:spPr>
          <a:xfrm>
            <a:off x="1680914" y="5052323"/>
            <a:ext cx="6036076" cy="1569660"/>
          </a:xfrm>
          <a:prstGeom prst="rect">
            <a:avLst/>
          </a:prstGeom>
          <a:noFill/>
        </p:spPr>
        <p:txBody>
          <a:bodyPr wrap="none" rtlCol="0">
            <a:spAutoFit/>
          </a:bodyPr>
          <a:lstStyle/>
          <a:p>
            <a:r>
              <a:rPr lang="en-US" sz="2400" dirty="0"/>
              <a:t>Breast cancer</a:t>
            </a:r>
          </a:p>
          <a:p>
            <a:r>
              <a:rPr lang="en-US" sz="2400" dirty="0"/>
              <a:t>Metastasis</a:t>
            </a:r>
          </a:p>
          <a:p>
            <a:r>
              <a:rPr lang="en-US" sz="2400" dirty="0"/>
              <a:t>Laminin</a:t>
            </a:r>
          </a:p>
          <a:p>
            <a:r>
              <a:rPr lang="en-US" sz="2400" dirty="0"/>
              <a:t>Laminin expression high in breast cancer tissue</a:t>
            </a:r>
          </a:p>
        </p:txBody>
      </p:sp>
    </p:spTree>
    <p:extLst>
      <p:ext uri="{BB962C8B-B14F-4D97-AF65-F5344CB8AC3E}">
        <p14:creationId xmlns:p14="http://schemas.microsoft.com/office/powerpoint/2010/main" val="1913723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824F4B-8546-120C-D88E-1CD1728A34CD}"/>
              </a:ext>
            </a:extLst>
          </p:cNvPr>
          <p:cNvSpPr txBox="1"/>
          <p:nvPr/>
        </p:nvSpPr>
        <p:spPr>
          <a:xfrm>
            <a:off x="1048216" y="1215233"/>
            <a:ext cx="3299301" cy="584775"/>
          </a:xfrm>
          <a:prstGeom prst="rect">
            <a:avLst/>
          </a:prstGeom>
          <a:noFill/>
        </p:spPr>
        <p:txBody>
          <a:bodyPr wrap="none" rtlCol="0">
            <a:spAutoFit/>
          </a:bodyPr>
          <a:lstStyle/>
          <a:p>
            <a:r>
              <a:rPr lang="en-US" sz="3200" dirty="0"/>
              <a:t>1. Background info</a:t>
            </a:r>
          </a:p>
        </p:txBody>
      </p:sp>
      <p:sp>
        <p:nvSpPr>
          <p:cNvPr id="3" name="TextBox 2">
            <a:extLst>
              <a:ext uri="{FF2B5EF4-FFF2-40B4-BE49-F238E27FC236}">
                <a16:creationId xmlns:a16="http://schemas.microsoft.com/office/drawing/2014/main" id="{2A4131CF-085C-87EC-4444-ADA837377ACF}"/>
              </a:ext>
            </a:extLst>
          </p:cNvPr>
          <p:cNvSpPr txBox="1"/>
          <p:nvPr/>
        </p:nvSpPr>
        <p:spPr>
          <a:xfrm>
            <a:off x="1066597" y="1849103"/>
            <a:ext cx="6728986" cy="523220"/>
          </a:xfrm>
          <a:prstGeom prst="rect">
            <a:avLst/>
          </a:prstGeom>
          <a:noFill/>
        </p:spPr>
        <p:txBody>
          <a:bodyPr wrap="square" rtlCol="0">
            <a:spAutoFit/>
          </a:bodyPr>
          <a:lstStyle/>
          <a:p>
            <a:r>
              <a:rPr lang="en-US" sz="2800" dirty="0"/>
              <a:t>     The Question, or what is not known yet</a:t>
            </a:r>
          </a:p>
        </p:txBody>
      </p:sp>
      <p:sp>
        <p:nvSpPr>
          <p:cNvPr id="4" name="TextBox 3">
            <a:extLst>
              <a:ext uri="{FF2B5EF4-FFF2-40B4-BE49-F238E27FC236}">
                <a16:creationId xmlns:a16="http://schemas.microsoft.com/office/drawing/2014/main" id="{A9121C36-9DC9-CEFF-2320-088F9F86B8BF}"/>
              </a:ext>
            </a:extLst>
          </p:cNvPr>
          <p:cNvSpPr txBox="1"/>
          <p:nvPr/>
        </p:nvSpPr>
        <p:spPr>
          <a:xfrm>
            <a:off x="1048216" y="3411421"/>
            <a:ext cx="1778820" cy="584775"/>
          </a:xfrm>
          <a:prstGeom prst="rect">
            <a:avLst/>
          </a:prstGeom>
          <a:noFill/>
        </p:spPr>
        <p:txBody>
          <a:bodyPr wrap="none" rtlCol="0">
            <a:spAutoFit/>
          </a:bodyPr>
          <a:lstStyle/>
          <a:p>
            <a:r>
              <a:rPr lang="en-US" sz="3200" dirty="0"/>
              <a:t>3. Results</a:t>
            </a:r>
          </a:p>
        </p:txBody>
      </p:sp>
      <p:sp>
        <p:nvSpPr>
          <p:cNvPr id="5" name="TextBox 4">
            <a:extLst>
              <a:ext uri="{FF2B5EF4-FFF2-40B4-BE49-F238E27FC236}">
                <a16:creationId xmlns:a16="http://schemas.microsoft.com/office/drawing/2014/main" id="{B54925E4-095C-4B16-F19A-90F9EC9415C0}"/>
              </a:ext>
            </a:extLst>
          </p:cNvPr>
          <p:cNvSpPr txBox="1"/>
          <p:nvPr/>
        </p:nvSpPr>
        <p:spPr>
          <a:xfrm>
            <a:off x="1048216" y="4347026"/>
            <a:ext cx="6820977" cy="584775"/>
          </a:xfrm>
          <a:prstGeom prst="rect">
            <a:avLst/>
          </a:prstGeom>
          <a:noFill/>
        </p:spPr>
        <p:txBody>
          <a:bodyPr wrap="square" rtlCol="0">
            <a:spAutoFit/>
          </a:bodyPr>
          <a:lstStyle/>
          <a:p>
            <a:r>
              <a:rPr lang="en-US" sz="3200" dirty="0"/>
              <a:t>4. Conclusions and implications</a:t>
            </a:r>
          </a:p>
        </p:txBody>
      </p:sp>
      <p:sp>
        <p:nvSpPr>
          <p:cNvPr id="6" name="TextBox 5">
            <a:extLst>
              <a:ext uri="{FF2B5EF4-FFF2-40B4-BE49-F238E27FC236}">
                <a16:creationId xmlns:a16="http://schemas.microsoft.com/office/drawing/2014/main" id="{9274F5A8-C334-5A25-5062-610FC549AEE7}"/>
              </a:ext>
            </a:extLst>
          </p:cNvPr>
          <p:cNvSpPr txBox="1"/>
          <p:nvPr/>
        </p:nvSpPr>
        <p:spPr>
          <a:xfrm>
            <a:off x="1048216" y="2475816"/>
            <a:ext cx="5029967" cy="584775"/>
          </a:xfrm>
          <a:prstGeom prst="rect">
            <a:avLst/>
          </a:prstGeom>
          <a:noFill/>
        </p:spPr>
        <p:txBody>
          <a:bodyPr wrap="none" rtlCol="0">
            <a:spAutoFit/>
          </a:bodyPr>
          <a:lstStyle/>
          <a:p>
            <a:r>
              <a:rPr lang="en-US" sz="3200" dirty="0"/>
              <a:t>2. Some sort of methodology</a:t>
            </a:r>
          </a:p>
        </p:txBody>
      </p:sp>
      <p:sp>
        <p:nvSpPr>
          <p:cNvPr id="8" name="TextBox 7">
            <a:extLst>
              <a:ext uri="{FF2B5EF4-FFF2-40B4-BE49-F238E27FC236}">
                <a16:creationId xmlns:a16="http://schemas.microsoft.com/office/drawing/2014/main" id="{E38D9B25-A1FB-2F95-AECB-9FA0B6599030}"/>
              </a:ext>
            </a:extLst>
          </p:cNvPr>
          <p:cNvSpPr txBox="1"/>
          <p:nvPr/>
        </p:nvSpPr>
        <p:spPr>
          <a:xfrm>
            <a:off x="304801" y="286785"/>
            <a:ext cx="6836039" cy="523220"/>
          </a:xfrm>
          <a:prstGeom prst="rect">
            <a:avLst/>
          </a:prstGeom>
          <a:noFill/>
        </p:spPr>
        <p:txBody>
          <a:bodyPr wrap="none" rtlCol="0">
            <a:spAutoFit/>
          </a:bodyPr>
          <a:lstStyle/>
          <a:p>
            <a:r>
              <a:rPr lang="en-US" sz="2800" b="1" dirty="0"/>
              <a:t>With this structure in mind, draft an abstract</a:t>
            </a:r>
          </a:p>
        </p:txBody>
      </p:sp>
    </p:spTree>
    <p:extLst>
      <p:ext uri="{BB962C8B-B14F-4D97-AF65-F5344CB8AC3E}">
        <p14:creationId xmlns:p14="http://schemas.microsoft.com/office/powerpoint/2010/main" val="1018476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824F4B-8546-120C-D88E-1CD1728A34CD}"/>
              </a:ext>
            </a:extLst>
          </p:cNvPr>
          <p:cNvSpPr txBox="1"/>
          <p:nvPr/>
        </p:nvSpPr>
        <p:spPr>
          <a:xfrm>
            <a:off x="1048216" y="1215233"/>
            <a:ext cx="3299301" cy="584775"/>
          </a:xfrm>
          <a:prstGeom prst="rect">
            <a:avLst/>
          </a:prstGeom>
          <a:noFill/>
        </p:spPr>
        <p:txBody>
          <a:bodyPr wrap="none" rtlCol="0">
            <a:spAutoFit/>
          </a:bodyPr>
          <a:lstStyle/>
          <a:p>
            <a:r>
              <a:rPr lang="en-US" sz="3200" dirty="0"/>
              <a:t>1. Background info</a:t>
            </a:r>
          </a:p>
        </p:txBody>
      </p:sp>
      <p:sp>
        <p:nvSpPr>
          <p:cNvPr id="3" name="TextBox 2">
            <a:extLst>
              <a:ext uri="{FF2B5EF4-FFF2-40B4-BE49-F238E27FC236}">
                <a16:creationId xmlns:a16="http://schemas.microsoft.com/office/drawing/2014/main" id="{2A4131CF-085C-87EC-4444-ADA837377ACF}"/>
              </a:ext>
            </a:extLst>
          </p:cNvPr>
          <p:cNvSpPr txBox="1"/>
          <p:nvPr/>
        </p:nvSpPr>
        <p:spPr>
          <a:xfrm>
            <a:off x="1066597" y="1849103"/>
            <a:ext cx="6728986" cy="523220"/>
          </a:xfrm>
          <a:prstGeom prst="rect">
            <a:avLst/>
          </a:prstGeom>
          <a:noFill/>
        </p:spPr>
        <p:txBody>
          <a:bodyPr wrap="square" rtlCol="0">
            <a:spAutoFit/>
          </a:bodyPr>
          <a:lstStyle/>
          <a:p>
            <a:r>
              <a:rPr lang="en-US" sz="2800" dirty="0"/>
              <a:t>     The Question, or what is not known yet</a:t>
            </a:r>
          </a:p>
        </p:txBody>
      </p:sp>
      <p:sp>
        <p:nvSpPr>
          <p:cNvPr id="4" name="TextBox 3">
            <a:extLst>
              <a:ext uri="{FF2B5EF4-FFF2-40B4-BE49-F238E27FC236}">
                <a16:creationId xmlns:a16="http://schemas.microsoft.com/office/drawing/2014/main" id="{A9121C36-9DC9-CEFF-2320-088F9F86B8BF}"/>
              </a:ext>
            </a:extLst>
          </p:cNvPr>
          <p:cNvSpPr txBox="1"/>
          <p:nvPr/>
        </p:nvSpPr>
        <p:spPr>
          <a:xfrm>
            <a:off x="1048216" y="3411421"/>
            <a:ext cx="1778820" cy="584775"/>
          </a:xfrm>
          <a:prstGeom prst="rect">
            <a:avLst/>
          </a:prstGeom>
          <a:noFill/>
        </p:spPr>
        <p:txBody>
          <a:bodyPr wrap="none" rtlCol="0">
            <a:spAutoFit/>
          </a:bodyPr>
          <a:lstStyle/>
          <a:p>
            <a:r>
              <a:rPr lang="en-US" sz="3200" dirty="0"/>
              <a:t>3. Results</a:t>
            </a:r>
          </a:p>
        </p:txBody>
      </p:sp>
      <p:sp>
        <p:nvSpPr>
          <p:cNvPr id="5" name="TextBox 4">
            <a:extLst>
              <a:ext uri="{FF2B5EF4-FFF2-40B4-BE49-F238E27FC236}">
                <a16:creationId xmlns:a16="http://schemas.microsoft.com/office/drawing/2014/main" id="{B54925E4-095C-4B16-F19A-90F9EC9415C0}"/>
              </a:ext>
            </a:extLst>
          </p:cNvPr>
          <p:cNvSpPr txBox="1"/>
          <p:nvPr/>
        </p:nvSpPr>
        <p:spPr>
          <a:xfrm>
            <a:off x="1048216" y="4347026"/>
            <a:ext cx="6820977" cy="584775"/>
          </a:xfrm>
          <a:prstGeom prst="rect">
            <a:avLst/>
          </a:prstGeom>
          <a:noFill/>
        </p:spPr>
        <p:txBody>
          <a:bodyPr wrap="square" rtlCol="0">
            <a:spAutoFit/>
          </a:bodyPr>
          <a:lstStyle/>
          <a:p>
            <a:r>
              <a:rPr lang="en-US" sz="3200" dirty="0"/>
              <a:t>4. Conclusions and implications</a:t>
            </a:r>
          </a:p>
        </p:txBody>
      </p:sp>
      <p:sp>
        <p:nvSpPr>
          <p:cNvPr id="6" name="TextBox 5">
            <a:extLst>
              <a:ext uri="{FF2B5EF4-FFF2-40B4-BE49-F238E27FC236}">
                <a16:creationId xmlns:a16="http://schemas.microsoft.com/office/drawing/2014/main" id="{9274F5A8-C334-5A25-5062-610FC549AEE7}"/>
              </a:ext>
            </a:extLst>
          </p:cNvPr>
          <p:cNvSpPr txBox="1"/>
          <p:nvPr/>
        </p:nvSpPr>
        <p:spPr>
          <a:xfrm>
            <a:off x="1048216" y="2475816"/>
            <a:ext cx="5029967" cy="584775"/>
          </a:xfrm>
          <a:prstGeom prst="rect">
            <a:avLst/>
          </a:prstGeom>
          <a:noFill/>
        </p:spPr>
        <p:txBody>
          <a:bodyPr wrap="none" rtlCol="0">
            <a:spAutoFit/>
          </a:bodyPr>
          <a:lstStyle/>
          <a:p>
            <a:r>
              <a:rPr lang="en-US" sz="3200" dirty="0"/>
              <a:t>2. Some sort of methodology</a:t>
            </a:r>
          </a:p>
        </p:txBody>
      </p:sp>
      <p:sp>
        <p:nvSpPr>
          <p:cNvPr id="8" name="TextBox 7">
            <a:extLst>
              <a:ext uri="{FF2B5EF4-FFF2-40B4-BE49-F238E27FC236}">
                <a16:creationId xmlns:a16="http://schemas.microsoft.com/office/drawing/2014/main" id="{E38D9B25-A1FB-2F95-AECB-9FA0B6599030}"/>
              </a:ext>
            </a:extLst>
          </p:cNvPr>
          <p:cNvSpPr txBox="1"/>
          <p:nvPr/>
        </p:nvSpPr>
        <p:spPr>
          <a:xfrm>
            <a:off x="304801" y="286785"/>
            <a:ext cx="7289881" cy="523220"/>
          </a:xfrm>
          <a:prstGeom prst="rect">
            <a:avLst/>
          </a:prstGeom>
          <a:noFill/>
        </p:spPr>
        <p:txBody>
          <a:bodyPr wrap="none" rtlCol="0">
            <a:spAutoFit/>
          </a:bodyPr>
          <a:lstStyle/>
          <a:p>
            <a:r>
              <a:rPr lang="en-US" sz="2800" b="1" dirty="0"/>
              <a:t>Swap with your neighbor, and provide feedback</a:t>
            </a:r>
          </a:p>
        </p:txBody>
      </p:sp>
    </p:spTree>
    <p:extLst>
      <p:ext uri="{BB962C8B-B14F-4D97-AF65-F5344CB8AC3E}">
        <p14:creationId xmlns:p14="http://schemas.microsoft.com/office/powerpoint/2010/main" val="3816619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824F4B-8546-120C-D88E-1CD1728A34CD}"/>
              </a:ext>
            </a:extLst>
          </p:cNvPr>
          <p:cNvSpPr txBox="1"/>
          <p:nvPr/>
        </p:nvSpPr>
        <p:spPr>
          <a:xfrm>
            <a:off x="1048216" y="1215233"/>
            <a:ext cx="3299301" cy="584775"/>
          </a:xfrm>
          <a:prstGeom prst="rect">
            <a:avLst/>
          </a:prstGeom>
          <a:noFill/>
        </p:spPr>
        <p:txBody>
          <a:bodyPr wrap="none" rtlCol="0">
            <a:spAutoFit/>
          </a:bodyPr>
          <a:lstStyle/>
          <a:p>
            <a:r>
              <a:rPr lang="en-US" sz="3200" dirty="0"/>
              <a:t>1. Background info</a:t>
            </a:r>
          </a:p>
        </p:txBody>
      </p:sp>
      <p:sp>
        <p:nvSpPr>
          <p:cNvPr id="3" name="TextBox 2">
            <a:extLst>
              <a:ext uri="{FF2B5EF4-FFF2-40B4-BE49-F238E27FC236}">
                <a16:creationId xmlns:a16="http://schemas.microsoft.com/office/drawing/2014/main" id="{2A4131CF-085C-87EC-4444-ADA837377ACF}"/>
              </a:ext>
            </a:extLst>
          </p:cNvPr>
          <p:cNvSpPr txBox="1"/>
          <p:nvPr/>
        </p:nvSpPr>
        <p:spPr>
          <a:xfrm>
            <a:off x="1066597" y="1849103"/>
            <a:ext cx="6728986" cy="523220"/>
          </a:xfrm>
          <a:prstGeom prst="rect">
            <a:avLst/>
          </a:prstGeom>
          <a:noFill/>
        </p:spPr>
        <p:txBody>
          <a:bodyPr wrap="square" rtlCol="0">
            <a:spAutoFit/>
          </a:bodyPr>
          <a:lstStyle/>
          <a:p>
            <a:r>
              <a:rPr lang="en-US" sz="2800" dirty="0"/>
              <a:t>     The Question, or what is not known yet</a:t>
            </a:r>
          </a:p>
        </p:txBody>
      </p:sp>
      <p:sp>
        <p:nvSpPr>
          <p:cNvPr id="4" name="TextBox 3">
            <a:extLst>
              <a:ext uri="{FF2B5EF4-FFF2-40B4-BE49-F238E27FC236}">
                <a16:creationId xmlns:a16="http://schemas.microsoft.com/office/drawing/2014/main" id="{A9121C36-9DC9-CEFF-2320-088F9F86B8BF}"/>
              </a:ext>
            </a:extLst>
          </p:cNvPr>
          <p:cNvSpPr txBox="1"/>
          <p:nvPr/>
        </p:nvSpPr>
        <p:spPr>
          <a:xfrm>
            <a:off x="1066597" y="4045113"/>
            <a:ext cx="1778820" cy="584775"/>
          </a:xfrm>
          <a:prstGeom prst="rect">
            <a:avLst/>
          </a:prstGeom>
          <a:noFill/>
        </p:spPr>
        <p:txBody>
          <a:bodyPr wrap="none" rtlCol="0">
            <a:spAutoFit/>
          </a:bodyPr>
          <a:lstStyle/>
          <a:p>
            <a:r>
              <a:rPr lang="en-US" sz="3200" dirty="0"/>
              <a:t>3. Results</a:t>
            </a:r>
          </a:p>
        </p:txBody>
      </p:sp>
      <p:sp>
        <p:nvSpPr>
          <p:cNvPr id="5" name="TextBox 4">
            <a:extLst>
              <a:ext uri="{FF2B5EF4-FFF2-40B4-BE49-F238E27FC236}">
                <a16:creationId xmlns:a16="http://schemas.microsoft.com/office/drawing/2014/main" id="{B54925E4-095C-4B16-F19A-90F9EC9415C0}"/>
              </a:ext>
            </a:extLst>
          </p:cNvPr>
          <p:cNvSpPr txBox="1"/>
          <p:nvPr/>
        </p:nvSpPr>
        <p:spPr>
          <a:xfrm>
            <a:off x="992987" y="5008897"/>
            <a:ext cx="6820977" cy="584775"/>
          </a:xfrm>
          <a:prstGeom prst="rect">
            <a:avLst/>
          </a:prstGeom>
          <a:noFill/>
        </p:spPr>
        <p:txBody>
          <a:bodyPr wrap="square" rtlCol="0">
            <a:spAutoFit/>
          </a:bodyPr>
          <a:lstStyle/>
          <a:p>
            <a:r>
              <a:rPr lang="en-US" sz="3200" dirty="0"/>
              <a:t>4. Conclusions and implications</a:t>
            </a:r>
          </a:p>
        </p:txBody>
      </p:sp>
      <p:sp>
        <p:nvSpPr>
          <p:cNvPr id="6" name="TextBox 5">
            <a:extLst>
              <a:ext uri="{FF2B5EF4-FFF2-40B4-BE49-F238E27FC236}">
                <a16:creationId xmlns:a16="http://schemas.microsoft.com/office/drawing/2014/main" id="{9274F5A8-C334-5A25-5062-610FC549AEE7}"/>
              </a:ext>
            </a:extLst>
          </p:cNvPr>
          <p:cNvSpPr txBox="1"/>
          <p:nvPr/>
        </p:nvSpPr>
        <p:spPr>
          <a:xfrm>
            <a:off x="1066597" y="2936558"/>
            <a:ext cx="5029967" cy="584775"/>
          </a:xfrm>
          <a:prstGeom prst="rect">
            <a:avLst/>
          </a:prstGeom>
          <a:noFill/>
        </p:spPr>
        <p:txBody>
          <a:bodyPr wrap="none" rtlCol="0">
            <a:spAutoFit/>
          </a:bodyPr>
          <a:lstStyle/>
          <a:p>
            <a:r>
              <a:rPr lang="en-US" sz="3200" dirty="0"/>
              <a:t>2. Some sort of methodology</a:t>
            </a:r>
          </a:p>
        </p:txBody>
      </p:sp>
      <p:sp>
        <p:nvSpPr>
          <p:cNvPr id="7" name="TextBox 6">
            <a:extLst>
              <a:ext uri="{FF2B5EF4-FFF2-40B4-BE49-F238E27FC236}">
                <a16:creationId xmlns:a16="http://schemas.microsoft.com/office/drawing/2014/main" id="{DCB3D5CC-ED74-CE08-BA39-BC7050712D49}"/>
              </a:ext>
            </a:extLst>
          </p:cNvPr>
          <p:cNvSpPr txBox="1"/>
          <p:nvPr/>
        </p:nvSpPr>
        <p:spPr>
          <a:xfrm>
            <a:off x="518906" y="399065"/>
            <a:ext cx="3219599" cy="584775"/>
          </a:xfrm>
          <a:prstGeom prst="rect">
            <a:avLst/>
          </a:prstGeom>
          <a:noFill/>
        </p:spPr>
        <p:txBody>
          <a:bodyPr wrap="none" rtlCol="0">
            <a:spAutoFit/>
          </a:bodyPr>
          <a:lstStyle/>
          <a:p>
            <a:r>
              <a:rPr lang="en-US" sz="3200" dirty="0"/>
              <a:t>Abstract Structure</a:t>
            </a:r>
          </a:p>
        </p:txBody>
      </p:sp>
    </p:spTree>
    <p:extLst>
      <p:ext uri="{BB962C8B-B14F-4D97-AF65-F5344CB8AC3E}">
        <p14:creationId xmlns:p14="http://schemas.microsoft.com/office/powerpoint/2010/main" val="1043633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b="7053"/>
          <a:stretch/>
        </p:blipFill>
        <p:spPr>
          <a:xfrm>
            <a:off x="381193" y="775413"/>
            <a:ext cx="8470483" cy="4248650"/>
          </a:xfrm>
          <a:prstGeom prst="rect">
            <a:avLst/>
          </a:prstGeom>
        </p:spPr>
      </p:pic>
      <p:sp>
        <p:nvSpPr>
          <p:cNvPr id="2" name="Rectangle 1">
            <a:extLst>
              <a:ext uri="{FF2B5EF4-FFF2-40B4-BE49-F238E27FC236}">
                <a16:creationId xmlns:a16="http://schemas.microsoft.com/office/drawing/2014/main" id="{F5E839CD-1CA0-C139-CD2F-3DB0FFCC91AC}"/>
              </a:ext>
            </a:extLst>
          </p:cNvPr>
          <p:cNvSpPr/>
          <p:nvPr/>
        </p:nvSpPr>
        <p:spPr>
          <a:xfrm>
            <a:off x="493160" y="1058238"/>
            <a:ext cx="7633698" cy="30822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7846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286" t="3497" r="-286" b="14490"/>
          <a:stretch/>
        </p:blipFill>
        <p:spPr>
          <a:xfrm>
            <a:off x="1226684" y="133834"/>
            <a:ext cx="5081783" cy="1933091"/>
          </a:xfrm>
          <a:prstGeom prst="rect">
            <a:avLst/>
          </a:prstGeom>
        </p:spPr>
      </p:pic>
      <p:sp>
        <p:nvSpPr>
          <p:cNvPr id="12" name="Rectangle 11"/>
          <p:cNvSpPr/>
          <p:nvPr/>
        </p:nvSpPr>
        <p:spPr>
          <a:xfrm>
            <a:off x="1226684" y="2270544"/>
            <a:ext cx="7432124" cy="4344010"/>
          </a:xfrm>
          <a:prstGeom prst="rect">
            <a:avLst/>
          </a:prstGeom>
        </p:spPr>
        <p:txBody>
          <a:bodyPr wrap="square">
            <a:spAutoFit/>
          </a:bodyPr>
          <a:lstStyle/>
          <a:p>
            <a:pPr>
              <a:lnSpc>
                <a:spcPct val="107000"/>
              </a:lnSpc>
              <a:spcAft>
                <a:spcPts val="800"/>
              </a:spcAft>
            </a:pPr>
            <a:r>
              <a:rPr lang="en-US"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Dysregulated metabolism contributes to cancer initiation and progression, but the key drivers of these pathways are just being discovered.</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Here, we report a critical role for proline catabolism in non-small cell lung cancer (NSCLC).</a:t>
            </a:r>
            <a:r>
              <a:rPr lang="en-US" dirty="0">
                <a:effectLst/>
                <a:latin typeface="Calibri" panose="020F0502020204030204" pitchFamily="34" charset="0"/>
                <a:ea typeface="Calibri" panose="020F0502020204030204" pitchFamily="34" charset="0"/>
                <a:cs typeface="Times New Roman" panose="02020603050405020304" pitchFamily="18" charset="0"/>
              </a:rPr>
              <a:t> Proline dehydrogenase (PRODH) is activated to reduce proline levels by the chromatin remodeling factor lymphoid-specific helicase (LSH), an epigenetic driver of NSCLC. PRODH promotes MSCLC tumorigenesis by including epithelial to mesenchymal transition (EMT) and </a:t>
            </a:r>
            <a:r>
              <a:rPr lang="en-US" dirty="0" err="1">
                <a:effectLst/>
                <a:latin typeface="Calibri" panose="020F0502020204030204" pitchFamily="34" charset="0"/>
                <a:ea typeface="Calibri" panose="020F0502020204030204" pitchFamily="34" charset="0"/>
                <a:cs typeface="Times New Roman" panose="02020603050405020304" pitchFamily="18" charset="0"/>
              </a:rPr>
              <a:t>IKKa</a:t>
            </a:r>
            <a:r>
              <a:rPr lang="en-US" dirty="0">
                <a:effectLst/>
                <a:latin typeface="Calibri" panose="020F0502020204030204" pitchFamily="34" charset="0"/>
                <a:ea typeface="Calibri" panose="020F0502020204030204" pitchFamily="34" charset="0"/>
                <a:cs typeface="Times New Roman" panose="02020603050405020304" pitchFamily="18" charset="0"/>
              </a:rPr>
              <a:t>-dependent inflammatory genes, including CXCL1, LCN2, and IL17C. Consistently, proline addition promotes the expression of these inflammatory genes, as well as EMT, tumor cell proliferation, and migration in vitro and tumor growth in vivo, while the depletion of inhibition of PRODH blocks these phenotypes. In summary, we reveal an essential metabolic pathway amenable to targeting in NSCLC.</a:t>
            </a:r>
          </a:p>
          <a:p>
            <a:pPr>
              <a:lnSpc>
                <a:spcPct val="107000"/>
              </a:lnSpc>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3" name="Rectangle 2">
            <a:extLst>
              <a:ext uri="{FF2B5EF4-FFF2-40B4-BE49-F238E27FC236}">
                <a16:creationId xmlns:a16="http://schemas.microsoft.com/office/drawing/2014/main" id="{3524261D-E269-46E5-E76F-E0C99E524AA5}"/>
              </a:ext>
            </a:extLst>
          </p:cNvPr>
          <p:cNvSpPr/>
          <p:nvPr/>
        </p:nvSpPr>
        <p:spPr>
          <a:xfrm>
            <a:off x="1315092" y="133834"/>
            <a:ext cx="4500081" cy="91413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9599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286" t="3497" r="-286" b="14490"/>
          <a:stretch/>
        </p:blipFill>
        <p:spPr>
          <a:xfrm>
            <a:off x="1226684" y="133834"/>
            <a:ext cx="5081783" cy="1933091"/>
          </a:xfrm>
          <a:prstGeom prst="rect">
            <a:avLst/>
          </a:prstGeom>
        </p:spPr>
      </p:pic>
      <p:sp>
        <p:nvSpPr>
          <p:cNvPr id="3" name="Rectangle 2"/>
          <p:cNvSpPr/>
          <p:nvPr/>
        </p:nvSpPr>
        <p:spPr>
          <a:xfrm>
            <a:off x="1226684" y="2198923"/>
            <a:ext cx="7422794" cy="3931910"/>
          </a:xfrm>
          <a:prstGeom prst="rect">
            <a:avLst/>
          </a:prstGeom>
        </p:spPr>
        <p:txBody>
          <a:bodyPr wrap="square">
            <a:spAutoFit/>
          </a:bodyPr>
          <a:lstStyle/>
          <a:p>
            <a:pPr>
              <a:lnSpc>
                <a:spcPct val="107000"/>
              </a:lnSpc>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Dysregulated metabolism contributes to cancer initiation and progression, but the key drivers of these pathways are just being discovered. Here, we report a critical role for proline catabolism in non-small cell lung cancer (NSCLC). </a:t>
            </a:r>
            <a:r>
              <a:rPr lang="en-US" dirty="0">
                <a:effectLst/>
                <a:highlight>
                  <a:srgbClr val="FF00FF"/>
                </a:highlight>
                <a:latin typeface="Calibri" panose="020F0502020204030204" pitchFamily="34" charset="0"/>
                <a:ea typeface="Calibri" panose="020F0502020204030204" pitchFamily="34" charset="0"/>
                <a:cs typeface="Times New Roman" panose="02020603050405020304" pitchFamily="18" charset="0"/>
              </a:rPr>
              <a:t>Proline dehydrogenase (PRODH) is activated to reduce proline levels by the chromatin remodeling factor lymphoid-specific helicase (LSH), an epigenetic driver of NSCLC.</a:t>
            </a:r>
            <a:r>
              <a:rPr lang="en-US" dirty="0">
                <a:effectLst/>
                <a:latin typeface="Calibri" panose="020F0502020204030204" pitchFamily="34" charset="0"/>
                <a:ea typeface="Calibri" panose="020F0502020204030204" pitchFamily="34" charset="0"/>
                <a:cs typeface="Times New Roman" panose="02020603050405020304" pitchFamily="18" charset="0"/>
              </a:rPr>
              <a:t> PRODH promotes MSCLC tumorigenesis by including epithelial to mesenchymal transition (EMT) and </a:t>
            </a:r>
            <a:r>
              <a:rPr lang="en-US" dirty="0" err="1">
                <a:effectLst/>
                <a:latin typeface="Calibri" panose="020F0502020204030204" pitchFamily="34" charset="0"/>
                <a:ea typeface="Calibri" panose="020F0502020204030204" pitchFamily="34" charset="0"/>
                <a:cs typeface="Times New Roman" panose="02020603050405020304" pitchFamily="18" charset="0"/>
              </a:rPr>
              <a:t>IKKa</a:t>
            </a:r>
            <a:r>
              <a:rPr lang="en-US" dirty="0">
                <a:effectLst/>
                <a:latin typeface="Calibri" panose="020F0502020204030204" pitchFamily="34" charset="0"/>
                <a:ea typeface="Calibri" panose="020F0502020204030204" pitchFamily="34" charset="0"/>
                <a:cs typeface="Times New Roman" panose="02020603050405020304" pitchFamily="18" charset="0"/>
              </a:rPr>
              <a:t>-dependent inflammatory genes, including CXCL1, LCN2, and IL17C. Consistently, proline addition promotes the expression of these inflammatory genes, as well as EMT, tumor cell proliferation, and migration in vitro and tumor growth in vivo, while the depletion of inhibition of PRODH blocks these phenotypes. In summary, we reveal an essential metabolic pathway amenable to targeting in NSCLC.</a:t>
            </a:r>
          </a:p>
        </p:txBody>
      </p:sp>
      <p:sp>
        <p:nvSpPr>
          <p:cNvPr id="4" name="Rectangle 3">
            <a:extLst>
              <a:ext uri="{FF2B5EF4-FFF2-40B4-BE49-F238E27FC236}">
                <a16:creationId xmlns:a16="http://schemas.microsoft.com/office/drawing/2014/main" id="{952AFB89-5D65-3CC1-9E9A-FBCA92382836}"/>
              </a:ext>
            </a:extLst>
          </p:cNvPr>
          <p:cNvSpPr/>
          <p:nvPr/>
        </p:nvSpPr>
        <p:spPr>
          <a:xfrm>
            <a:off x="1315092" y="144108"/>
            <a:ext cx="4500081" cy="91413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9549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286" t="3497" r="-286" b="14490"/>
          <a:stretch/>
        </p:blipFill>
        <p:spPr>
          <a:xfrm>
            <a:off x="1226684" y="133834"/>
            <a:ext cx="5081783" cy="1933091"/>
          </a:xfrm>
          <a:prstGeom prst="rect">
            <a:avLst/>
          </a:prstGeom>
        </p:spPr>
      </p:pic>
      <p:sp>
        <p:nvSpPr>
          <p:cNvPr id="3" name="Rectangle 2"/>
          <p:cNvSpPr/>
          <p:nvPr/>
        </p:nvSpPr>
        <p:spPr>
          <a:xfrm>
            <a:off x="1226684" y="2282898"/>
            <a:ext cx="7357479" cy="4344010"/>
          </a:xfrm>
          <a:prstGeom prst="rect">
            <a:avLst/>
          </a:prstGeom>
        </p:spPr>
        <p:txBody>
          <a:bodyPr wrap="square">
            <a:spAutoFit/>
          </a:bodyPr>
          <a:lstStyle/>
          <a:p>
            <a:pPr>
              <a:lnSpc>
                <a:spcPct val="107000"/>
              </a:lnSpc>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Dysregulated metabolism contributes to cancer initiation and progression, but the key drivers of these pathways are just being discovered. Here, we report a critical role for proline catabolism in non-small cell lung cancer (NSCLC). Proline dehydrogenase (PRODH) is activated to reduce proline levels by the chromatin remodeling factor lymphoid-specific helicase (LSH), an epigenetic driver of NSCLC. </a:t>
            </a:r>
            <a:r>
              <a:rPr lang="en-US"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PRODH promotes MSCLC tumorigenesis by including epithelial to mesenchymal transition (EMT) and </a:t>
            </a:r>
            <a:r>
              <a:rPr lang="en-US" dirty="0" err="1">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IKKa</a:t>
            </a:r>
            <a:r>
              <a:rPr lang="en-US"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-dependent inflammatory genes, including CXCL1, LCN2, and IL17C. Consistently, proline addition promotes the expression of these inflammatory genes, as well as EMT, tumor cell proliferation, and migration in vitro and tumor growth in vivo, while the depletion of inhibition of PRODH blocks these phenotypes.</a:t>
            </a:r>
            <a:r>
              <a:rPr lang="en-US" dirty="0">
                <a:effectLst/>
                <a:latin typeface="Calibri" panose="020F0502020204030204" pitchFamily="34" charset="0"/>
                <a:ea typeface="Calibri" panose="020F0502020204030204" pitchFamily="34" charset="0"/>
                <a:cs typeface="Times New Roman" panose="02020603050405020304" pitchFamily="18" charset="0"/>
              </a:rPr>
              <a:t> In summary, we reveal an essential metabolic pathway amenable to targeting in NSCLC.</a:t>
            </a:r>
          </a:p>
          <a:p>
            <a:pPr>
              <a:lnSpc>
                <a:spcPct val="107000"/>
              </a:lnSpc>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 name="Rectangle 3">
            <a:extLst>
              <a:ext uri="{FF2B5EF4-FFF2-40B4-BE49-F238E27FC236}">
                <a16:creationId xmlns:a16="http://schemas.microsoft.com/office/drawing/2014/main" id="{36434246-A8CF-D499-0589-A76E47BB4E8F}"/>
              </a:ext>
            </a:extLst>
          </p:cNvPr>
          <p:cNvSpPr/>
          <p:nvPr/>
        </p:nvSpPr>
        <p:spPr>
          <a:xfrm>
            <a:off x="1315092" y="133834"/>
            <a:ext cx="4500081" cy="91413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6750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286" t="3497" r="-286" b="14490"/>
          <a:stretch/>
        </p:blipFill>
        <p:spPr>
          <a:xfrm>
            <a:off x="1226684" y="133834"/>
            <a:ext cx="5081783" cy="1933091"/>
          </a:xfrm>
          <a:prstGeom prst="rect">
            <a:avLst/>
          </a:prstGeom>
        </p:spPr>
      </p:pic>
      <p:sp>
        <p:nvSpPr>
          <p:cNvPr id="3" name="Rectangle 2"/>
          <p:cNvSpPr/>
          <p:nvPr/>
        </p:nvSpPr>
        <p:spPr>
          <a:xfrm>
            <a:off x="1226683" y="2066925"/>
            <a:ext cx="7385471" cy="4344010"/>
          </a:xfrm>
          <a:prstGeom prst="rect">
            <a:avLst/>
          </a:prstGeom>
        </p:spPr>
        <p:txBody>
          <a:bodyPr wrap="square">
            <a:spAutoFit/>
          </a:bodyPr>
          <a:lstStyle/>
          <a:p>
            <a:pPr>
              <a:lnSpc>
                <a:spcPct val="107000"/>
              </a:lnSpc>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Dysregulated metabolism contributes to cancer initiation and progression, but the key drivers of these pathways are just being discovered. Here, we report a critical role for proline catabolism in non-small cell lung cancer (NSCLC). Proline dehydrogenase (PRODH) is activated to reduce proline levels by the chromatin remodeling factor lymphoid-specific helicase (LSH), an epigenetic driver of NSCLC. PRODH promotes MSCLC tumorigenesis by including epithelial to mesenchymal transition (EMT) and </a:t>
            </a:r>
            <a:r>
              <a:rPr lang="en-US" dirty="0" err="1">
                <a:effectLst/>
                <a:latin typeface="Calibri" panose="020F0502020204030204" pitchFamily="34" charset="0"/>
                <a:ea typeface="Calibri" panose="020F0502020204030204" pitchFamily="34" charset="0"/>
                <a:cs typeface="Times New Roman" panose="02020603050405020304" pitchFamily="18" charset="0"/>
              </a:rPr>
              <a:t>IKKa</a:t>
            </a:r>
            <a:r>
              <a:rPr lang="en-US" dirty="0">
                <a:effectLst/>
                <a:latin typeface="Calibri" panose="020F0502020204030204" pitchFamily="34" charset="0"/>
                <a:ea typeface="Calibri" panose="020F0502020204030204" pitchFamily="34" charset="0"/>
                <a:cs typeface="Times New Roman" panose="02020603050405020304" pitchFamily="18" charset="0"/>
              </a:rPr>
              <a:t>-dependent inflammatory genes, including CXCL1, LCN2, and IL17C. Consistently, proline addition promotes the expression of these inflammatory genes, as well as EMT, tumor cell proliferation, and migration in vitro and tumor growth in vivo, while the depletion of inhibition of PRODH blocks these phenotypes. </a:t>
            </a:r>
            <a:r>
              <a:rPr lang="en-US" dirty="0">
                <a:effectLst/>
                <a:highlight>
                  <a:srgbClr val="C0C0C0"/>
                </a:highlight>
                <a:latin typeface="Calibri" panose="020F0502020204030204" pitchFamily="34" charset="0"/>
                <a:ea typeface="Calibri" panose="020F0502020204030204" pitchFamily="34" charset="0"/>
                <a:cs typeface="Times New Roman" panose="02020603050405020304" pitchFamily="18" charset="0"/>
              </a:rPr>
              <a:t>In summary, we reveal an essential metabolic pathway amenable to targeting in NSCLC.</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 name="Rectangle 3">
            <a:extLst>
              <a:ext uri="{FF2B5EF4-FFF2-40B4-BE49-F238E27FC236}">
                <a16:creationId xmlns:a16="http://schemas.microsoft.com/office/drawing/2014/main" id="{FD92FEC3-DA4D-BB06-F5A3-EA284051EBE6}"/>
              </a:ext>
            </a:extLst>
          </p:cNvPr>
          <p:cNvSpPr/>
          <p:nvPr/>
        </p:nvSpPr>
        <p:spPr>
          <a:xfrm>
            <a:off x="1315092" y="133834"/>
            <a:ext cx="4500081" cy="91413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7693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286" t="3497" r="-286" b="14490"/>
          <a:stretch/>
        </p:blipFill>
        <p:spPr>
          <a:xfrm>
            <a:off x="1226684" y="133834"/>
            <a:ext cx="5081783" cy="1933091"/>
          </a:xfrm>
          <a:prstGeom prst="rect">
            <a:avLst/>
          </a:prstGeom>
        </p:spPr>
      </p:pic>
      <p:sp>
        <p:nvSpPr>
          <p:cNvPr id="9" name="Rectangle 8"/>
          <p:cNvSpPr/>
          <p:nvPr/>
        </p:nvSpPr>
        <p:spPr>
          <a:xfrm>
            <a:off x="1226684" y="2224090"/>
            <a:ext cx="7460116" cy="3253968"/>
          </a:xfrm>
          <a:prstGeom prst="rect">
            <a:avLst/>
          </a:prstGeom>
        </p:spPr>
        <p:txBody>
          <a:bodyPr wrap="square">
            <a:spAutoFit/>
          </a:bodyPr>
          <a:lstStyle/>
          <a:p>
            <a:pPr>
              <a:lnSpc>
                <a:spcPct val="107000"/>
              </a:lnSpc>
              <a:spcAft>
                <a:spcPts val="800"/>
              </a:spcAft>
            </a:pPr>
            <a:r>
              <a:rPr lang="en-US" sz="1600" dirty="0">
                <a:effectLst/>
                <a:highlight>
                  <a:srgbClr val="FFFF00"/>
                </a:highlight>
                <a:latin typeface="Arial" panose="020B0604020202020204" pitchFamily="34" charset="0"/>
                <a:ea typeface="Calibri" panose="020F0502020204030204" pitchFamily="34" charset="0"/>
                <a:cs typeface="Arial" panose="020B0604020202020204" pitchFamily="34" charset="0"/>
              </a:rPr>
              <a:t>Dysregulated metabolism contributes to cancer initiation and progression, but the key drivers of these pathways are just being discovered.</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a:effectLst/>
                <a:highlight>
                  <a:srgbClr val="FFFF00"/>
                </a:highlight>
                <a:latin typeface="Arial" panose="020B0604020202020204" pitchFamily="34" charset="0"/>
                <a:ea typeface="Calibri" panose="020F0502020204030204" pitchFamily="34" charset="0"/>
                <a:cs typeface="Arial" panose="020B0604020202020204" pitchFamily="34" charset="0"/>
              </a:rPr>
              <a:t>Here, we report a critical role for proline catabolism in non-small cell lung cancer (NSCLC).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a:effectLst/>
                <a:highlight>
                  <a:srgbClr val="FF00FF"/>
                </a:highlight>
                <a:latin typeface="Arial" panose="020B0604020202020204" pitchFamily="34" charset="0"/>
                <a:ea typeface="Calibri" panose="020F0502020204030204" pitchFamily="34" charset="0"/>
                <a:cs typeface="Arial" panose="020B0604020202020204" pitchFamily="34" charset="0"/>
              </a:rPr>
              <a:t>Proline dehydrogenase (PRODH) is activated to reduce proline levels by the chromatin remodeling factor lymphoid-specific helicase (LSH), an epigenetic driver of NSCLC.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a:effectLst/>
                <a:highlight>
                  <a:srgbClr val="00FFFF"/>
                </a:highlight>
                <a:latin typeface="Arial" panose="020B0604020202020204" pitchFamily="34" charset="0"/>
                <a:ea typeface="Calibri" panose="020F0502020204030204" pitchFamily="34" charset="0"/>
                <a:cs typeface="Arial" panose="020B0604020202020204" pitchFamily="34" charset="0"/>
              </a:rPr>
              <a:t>PRODH promotes MSCLC tumorigenesis by including epithelial to mesenchymal transition (EMT) and </a:t>
            </a:r>
            <a:r>
              <a:rPr lang="en-US" sz="1600" dirty="0" err="1">
                <a:effectLst/>
                <a:highlight>
                  <a:srgbClr val="00FFFF"/>
                </a:highlight>
                <a:latin typeface="Arial" panose="020B0604020202020204" pitchFamily="34" charset="0"/>
                <a:ea typeface="Calibri" panose="020F0502020204030204" pitchFamily="34" charset="0"/>
                <a:cs typeface="Arial" panose="020B0604020202020204" pitchFamily="34" charset="0"/>
              </a:rPr>
              <a:t>IKKa</a:t>
            </a:r>
            <a:r>
              <a:rPr lang="en-US" sz="1600" dirty="0">
                <a:effectLst/>
                <a:highlight>
                  <a:srgbClr val="00FFFF"/>
                </a:highlight>
                <a:latin typeface="Arial" panose="020B0604020202020204" pitchFamily="34" charset="0"/>
                <a:ea typeface="Calibri" panose="020F0502020204030204" pitchFamily="34" charset="0"/>
                <a:cs typeface="Arial" panose="020B0604020202020204" pitchFamily="34" charset="0"/>
              </a:rPr>
              <a:t>-dependent inflammatory genes, including </a:t>
            </a:r>
            <a:r>
              <a:rPr lang="en-US" sz="1600" i="1" dirty="0">
                <a:effectLst/>
                <a:highlight>
                  <a:srgbClr val="00FFFF"/>
                </a:highlight>
                <a:latin typeface="Arial" panose="020B0604020202020204" pitchFamily="34" charset="0"/>
                <a:ea typeface="Calibri" panose="020F0502020204030204" pitchFamily="34" charset="0"/>
                <a:cs typeface="Arial" panose="020B0604020202020204" pitchFamily="34" charset="0"/>
              </a:rPr>
              <a:t>CXCL1</a:t>
            </a:r>
            <a:r>
              <a:rPr lang="en-US" sz="1600" dirty="0">
                <a:effectLst/>
                <a:highlight>
                  <a:srgbClr val="00FFFF"/>
                </a:highlight>
                <a:latin typeface="Arial" panose="020B0604020202020204" pitchFamily="34" charset="0"/>
                <a:ea typeface="Calibri" panose="020F0502020204030204" pitchFamily="34" charset="0"/>
                <a:cs typeface="Arial" panose="020B0604020202020204" pitchFamily="34" charset="0"/>
              </a:rPr>
              <a:t>, </a:t>
            </a:r>
            <a:r>
              <a:rPr lang="en-US" sz="1600" i="1" dirty="0">
                <a:effectLst/>
                <a:highlight>
                  <a:srgbClr val="00FFFF"/>
                </a:highlight>
                <a:latin typeface="Arial" panose="020B0604020202020204" pitchFamily="34" charset="0"/>
                <a:ea typeface="Calibri" panose="020F0502020204030204" pitchFamily="34" charset="0"/>
                <a:cs typeface="Arial" panose="020B0604020202020204" pitchFamily="34" charset="0"/>
              </a:rPr>
              <a:t>LCN2</a:t>
            </a:r>
            <a:r>
              <a:rPr lang="en-US" sz="1600" dirty="0">
                <a:effectLst/>
                <a:highlight>
                  <a:srgbClr val="00FFFF"/>
                </a:highlight>
                <a:latin typeface="Arial" panose="020B0604020202020204" pitchFamily="34" charset="0"/>
                <a:ea typeface="Calibri" panose="020F0502020204030204" pitchFamily="34" charset="0"/>
                <a:cs typeface="Arial" panose="020B0604020202020204" pitchFamily="34" charset="0"/>
              </a:rPr>
              <a:t>, and </a:t>
            </a:r>
            <a:r>
              <a:rPr lang="en-US" sz="1600" i="1" dirty="0">
                <a:effectLst/>
                <a:highlight>
                  <a:srgbClr val="00FFFF"/>
                </a:highlight>
                <a:latin typeface="Arial" panose="020B0604020202020204" pitchFamily="34" charset="0"/>
                <a:ea typeface="Calibri" panose="020F0502020204030204" pitchFamily="34" charset="0"/>
                <a:cs typeface="Arial" panose="020B0604020202020204" pitchFamily="34" charset="0"/>
              </a:rPr>
              <a:t>IL17C</a:t>
            </a:r>
            <a:r>
              <a:rPr lang="en-US" sz="1600" dirty="0">
                <a:effectLst/>
                <a:highlight>
                  <a:srgbClr val="00FFFF"/>
                </a:highlight>
                <a:latin typeface="Arial" panose="020B0604020202020204" pitchFamily="34" charset="0"/>
                <a:ea typeface="Calibri" panose="020F0502020204030204" pitchFamily="34" charset="0"/>
                <a:cs typeface="Arial" panose="020B0604020202020204" pitchFamily="34" charset="0"/>
              </a:rPr>
              <a:t>. Consistently, proline addition promotes the expression of these inflammatory genes, as well as EMT, tumor cell proliferation, and migration in vitro and tumor growth in vivo, while the depletion of inhibition of PRODH blocks these phenotypes</a:t>
            </a:r>
            <a:r>
              <a:rPr lang="en-US" sz="1600" dirty="0">
                <a:effectLst/>
                <a:highlight>
                  <a:srgbClr val="C0C0C0"/>
                </a:highlight>
                <a:latin typeface="Arial" panose="020B0604020202020204" pitchFamily="34" charset="0"/>
                <a:ea typeface="Calibri" panose="020F0502020204030204" pitchFamily="34" charset="0"/>
                <a:cs typeface="Arial" panose="020B0604020202020204" pitchFamily="34" charset="0"/>
              </a:rPr>
              <a:t>. In summary, we reveal an essential metabolic pathway amenable to targeting in NSCLC</a:t>
            </a:r>
            <a:r>
              <a:rPr lang="en-US" sz="1600" dirty="0">
                <a:effectLst/>
                <a:latin typeface="Arial" panose="020B0604020202020204" pitchFamily="34" charset="0"/>
                <a:ea typeface="Calibri" panose="020F0502020204030204" pitchFamily="34" charset="0"/>
                <a:cs typeface="Arial" panose="020B0604020202020204" pitchFamily="34" charset="0"/>
              </a:rPr>
              <a:t>.</a:t>
            </a:r>
          </a:p>
        </p:txBody>
      </p:sp>
      <p:sp>
        <p:nvSpPr>
          <p:cNvPr id="3" name="Rectangle 2">
            <a:extLst>
              <a:ext uri="{FF2B5EF4-FFF2-40B4-BE49-F238E27FC236}">
                <a16:creationId xmlns:a16="http://schemas.microsoft.com/office/drawing/2014/main" id="{982E1D16-C4DF-C3C8-5126-DF86D3DB854C}"/>
              </a:ext>
            </a:extLst>
          </p:cNvPr>
          <p:cNvSpPr/>
          <p:nvPr/>
        </p:nvSpPr>
        <p:spPr>
          <a:xfrm>
            <a:off x="1315092" y="133834"/>
            <a:ext cx="4500081" cy="91413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5125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5E9466-F8D3-1A60-5E89-72C78DF3CE49}"/>
              </a:ext>
            </a:extLst>
          </p:cNvPr>
          <p:cNvSpPr txBox="1"/>
          <p:nvPr/>
        </p:nvSpPr>
        <p:spPr>
          <a:xfrm>
            <a:off x="503434" y="410965"/>
            <a:ext cx="6126742" cy="646331"/>
          </a:xfrm>
          <a:prstGeom prst="rect">
            <a:avLst/>
          </a:prstGeom>
          <a:noFill/>
        </p:spPr>
        <p:txBody>
          <a:bodyPr wrap="none" rtlCol="0">
            <a:spAutoFit/>
          </a:bodyPr>
          <a:lstStyle/>
          <a:p>
            <a:r>
              <a:rPr lang="en-US" sz="3600" dirty="0"/>
              <a:t>What if I don’t have results yet?</a:t>
            </a:r>
          </a:p>
        </p:txBody>
      </p:sp>
      <p:sp>
        <p:nvSpPr>
          <p:cNvPr id="3" name="TextBox 2">
            <a:extLst>
              <a:ext uri="{FF2B5EF4-FFF2-40B4-BE49-F238E27FC236}">
                <a16:creationId xmlns:a16="http://schemas.microsoft.com/office/drawing/2014/main" id="{B23736B6-B478-F2FE-7E11-EB4774FB66BB}"/>
              </a:ext>
            </a:extLst>
          </p:cNvPr>
          <p:cNvSpPr txBox="1"/>
          <p:nvPr/>
        </p:nvSpPr>
        <p:spPr>
          <a:xfrm>
            <a:off x="1027417" y="1284269"/>
            <a:ext cx="4028475" cy="461665"/>
          </a:xfrm>
          <a:prstGeom prst="rect">
            <a:avLst/>
          </a:prstGeom>
          <a:noFill/>
        </p:spPr>
        <p:txBody>
          <a:bodyPr wrap="none" rtlCol="0">
            <a:spAutoFit/>
          </a:bodyPr>
          <a:lstStyle/>
          <a:p>
            <a:r>
              <a:rPr lang="en-US" sz="2400" dirty="0"/>
              <a:t>You can state your predictions!</a:t>
            </a:r>
          </a:p>
        </p:txBody>
      </p:sp>
      <p:sp>
        <p:nvSpPr>
          <p:cNvPr id="4" name="Rectangle 3">
            <a:extLst>
              <a:ext uri="{FF2B5EF4-FFF2-40B4-BE49-F238E27FC236}">
                <a16:creationId xmlns:a16="http://schemas.microsoft.com/office/drawing/2014/main" id="{86B308DF-A1CB-3985-6C1C-5083399009DD}"/>
              </a:ext>
            </a:extLst>
          </p:cNvPr>
          <p:cNvSpPr/>
          <p:nvPr/>
        </p:nvSpPr>
        <p:spPr>
          <a:xfrm>
            <a:off x="759749" y="1900988"/>
            <a:ext cx="7460116" cy="3176511"/>
          </a:xfrm>
          <a:prstGeom prst="rect">
            <a:avLst/>
          </a:prstGeom>
        </p:spPr>
        <p:txBody>
          <a:bodyPr wrap="square">
            <a:spAutoFit/>
          </a:bodyPr>
          <a:lstStyle/>
          <a:p>
            <a:pPr>
              <a:lnSpc>
                <a:spcPct val="107000"/>
              </a:lnSpc>
              <a:spcAft>
                <a:spcPts val="800"/>
              </a:spcAft>
            </a:pPr>
            <a:r>
              <a:rPr lang="en-US" sz="1600" dirty="0">
                <a:effectLst/>
                <a:highlight>
                  <a:srgbClr val="FFFF00"/>
                </a:highlight>
                <a:latin typeface="Arial" panose="020B0604020202020204" pitchFamily="34" charset="0"/>
                <a:ea typeface="Calibri" panose="020F0502020204030204" pitchFamily="34" charset="0"/>
                <a:cs typeface="Arial" panose="020B0604020202020204" pitchFamily="34" charset="0"/>
              </a:rPr>
              <a:t>Dysregulated metabolism contributes to cancer initiation and progression, but the key drivers of these pathways are just being discovered.</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a:effectLst/>
                <a:highlight>
                  <a:srgbClr val="FFFF00"/>
                </a:highlight>
                <a:latin typeface="Arial" panose="020B0604020202020204" pitchFamily="34" charset="0"/>
                <a:ea typeface="Calibri" panose="020F0502020204030204" pitchFamily="34" charset="0"/>
                <a:cs typeface="Arial" panose="020B0604020202020204" pitchFamily="34" charset="0"/>
              </a:rPr>
              <a:t>Here, we report a critical role for proline catabolism in non-small cell lung cancer (NSCLC).</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a:effectLst/>
                <a:highlight>
                  <a:srgbClr val="FF00FF"/>
                </a:highlight>
                <a:latin typeface="Arial" panose="020B0604020202020204" pitchFamily="34" charset="0"/>
                <a:ea typeface="Calibri" panose="020F0502020204030204" pitchFamily="34" charset="0"/>
                <a:cs typeface="Arial" panose="020B0604020202020204" pitchFamily="34" charset="0"/>
              </a:rPr>
              <a:t>Proline dehydrogenase (PRODH) is activated to reduce proline levels by the chromatin remodeling factor lymphoid-specific helicase (LSH), an epigenetic driver of NSCLC.</a:t>
            </a:r>
            <a:r>
              <a:rPr lang="en-US" sz="1600" dirty="0">
                <a:effectLst/>
                <a:latin typeface="Arial" panose="020B0604020202020204" pitchFamily="34" charset="0"/>
                <a:ea typeface="Calibri" panose="020F0502020204030204" pitchFamily="34" charset="0"/>
                <a:cs typeface="Arial" panose="020B0604020202020204" pitchFamily="34" charset="0"/>
              </a:rPr>
              <a:t> </a:t>
            </a:r>
          </a:p>
          <a:p>
            <a:pPr>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We are examining the expression of inflammatory genes, including CSCL1, LCN2, and IL17C and we predict that activation of PRODH will promote their expression and drive tumor cell proliferation. </a:t>
            </a:r>
          </a:p>
          <a:p>
            <a:pPr>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Expansion of the knowledge of key metabolic pathways involved in NSCLC will provide possible targets for therapeutic intervention. </a:t>
            </a:r>
          </a:p>
        </p:txBody>
      </p:sp>
    </p:spTree>
    <p:extLst>
      <p:ext uri="{BB962C8B-B14F-4D97-AF65-F5344CB8AC3E}">
        <p14:creationId xmlns:p14="http://schemas.microsoft.com/office/powerpoint/2010/main" val="21249197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TotalTime>
  <Words>1749</Words>
  <Application>Microsoft Macintosh PowerPoint</Application>
  <PresentationFormat>On-screen Show (4:3)</PresentationFormat>
  <Paragraphs>145</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Bowdoin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Richards</dc:creator>
  <cp:lastModifiedBy>Richards, Stephanie</cp:lastModifiedBy>
  <cp:revision>7</cp:revision>
  <cp:lastPrinted>2020-01-13T20:32:45Z</cp:lastPrinted>
  <dcterms:created xsi:type="dcterms:W3CDTF">2020-01-13T19:46:49Z</dcterms:created>
  <dcterms:modified xsi:type="dcterms:W3CDTF">2023-07-20T14:37:33Z</dcterms:modified>
</cp:coreProperties>
</file>