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89" r:id="rId5"/>
    <p:sldId id="290" r:id="rId6"/>
    <p:sldId id="291" r:id="rId7"/>
    <p:sldId id="260" r:id="rId8"/>
    <p:sldId id="261" r:id="rId9"/>
    <p:sldId id="262" r:id="rId10"/>
    <p:sldId id="288" r:id="rId11"/>
    <p:sldId id="293" r:id="rId12"/>
    <p:sldId id="294" r:id="rId13"/>
    <p:sldId id="292" r:id="rId14"/>
    <p:sldId id="268" r:id="rId15"/>
    <p:sldId id="273" r:id="rId16"/>
    <p:sldId id="275" r:id="rId17"/>
    <p:sldId id="276" r:id="rId18"/>
    <p:sldId id="274" r:id="rId19"/>
    <p:sldId id="286" r:id="rId20"/>
    <p:sldId id="285" r:id="rId21"/>
    <p:sldId id="277" r:id="rId22"/>
    <p:sldId id="280" r:id="rId23"/>
    <p:sldId id="281" r:id="rId24"/>
    <p:sldId id="266" r:id="rId25"/>
    <p:sldId id="267" r:id="rId26"/>
    <p:sldId id="269" r:id="rId27"/>
    <p:sldId id="270" r:id="rId28"/>
    <p:sldId id="284" r:id="rId29"/>
    <p:sldId id="271" r:id="rId30"/>
    <p:sldId id="282" r:id="rId31"/>
    <p:sldId id="283" r:id="rId32"/>
    <p:sldId id="287" r:id="rId33"/>
    <p:sldId id="272" r:id="rId34"/>
    <p:sldId id="295" r:id="rId35"/>
    <p:sldId id="296" r:id="rId3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E120D-68A9-AC48-A3BB-08EC3F93525E}" type="datetimeFigureOut">
              <a:rPr lang="en-US" smtClean="0"/>
              <a:t>5/6/18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46623-2657-144A-BE3E-1ADE4395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0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46623-2657-144A-BE3E-1ADE43955A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74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102D2E-AD92-C042-940A-6578D9D6CD8F}" type="datetime1">
              <a:rPr lang="en-US"/>
              <a:pPr/>
              <a:t>5/6/18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1D2C7-90D0-8945-BEE1-7D619B904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81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DC1A2D-5224-EC47-82D5-36953551157D}" type="datetime1">
              <a:rPr lang="en-US"/>
              <a:pPr/>
              <a:t>5/6/18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1AC7F-782F-384D-9F67-CB63AAA2A5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52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3D8349-EDFF-9B41-879A-64220734D5C8}" type="datetime1">
              <a:rPr lang="en-US"/>
              <a:pPr/>
              <a:t>5/6/18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38EAB6-9F9E-704D-BF10-F33D411C37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27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D6293-C638-0D43-A3FB-D999285A998A}" type="datetime1">
              <a:rPr lang="en-US"/>
              <a:pPr/>
              <a:t>5/6/18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BD112-F1E3-1644-BC7A-5941558B94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7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274CA5-10D2-664E-9F22-4EB51A523E81}" type="datetime1">
              <a:rPr lang="en-US"/>
              <a:pPr/>
              <a:t>5/6/18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D6ED27-13C8-9D44-874E-90F48DA54E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61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143BF5-D4C2-0D45-A671-DEE53C861415}" type="datetime1">
              <a:rPr lang="en-US"/>
              <a:pPr/>
              <a:t>5/6/18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27FCD-0BBE-2F42-9208-9F1404BB74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2F0D0C-5AA6-8F46-9879-981E1D1694DF}" type="datetime1">
              <a:rPr lang="en-US"/>
              <a:pPr/>
              <a:t>5/6/18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9298A-BA1D-0F43-B5B1-533FABB003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3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25B7B6-B0FF-2B41-82C5-A453F80AA287}" type="datetime1">
              <a:rPr lang="en-US"/>
              <a:pPr/>
              <a:t>5/6/18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763DE-2FFA-D54D-AA07-C92D127541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CC6FE2-6D0C-E245-A64E-4215F0B35BC8}" type="datetime1">
              <a:rPr lang="en-US"/>
              <a:pPr/>
              <a:t>5/6/18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E3378D-5F6C-D548-9835-60D9D2CFFA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400CED-7398-EC4B-B396-0D27BB146A9D}" type="datetime1">
              <a:rPr lang="en-US"/>
              <a:pPr/>
              <a:t>5/6/18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780792-AE30-1E43-95C3-11F8832CD5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3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0B2290-4454-C747-82FC-D6F22C11EAE6}" type="datetime1">
              <a:rPr lang="en-US"/>
              <a:pPr/>
              <a:t>5/6/18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B30F7-75C6-904B-8470-6506F6414F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7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B1D7F37-0E3D-3E44-9988-AD924B9B2F86}" type="datetime1">
              <a:rPr lang="en-US"/>
              <a:pPr/>
              <a:t>5/6/18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3ED7A641-8240-FF44-A19B-2F05BA3CB20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medschool.vanderbilt.edu/ci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school.vanderbilt.edu/faculty/required-format-curriculum-vitae" TargetMode="External"/><Relationship Id="rId2" Type="http://schemas.openxmlformats.org/officeDocument/2006/relationships/hyperlink" Target="https://medschool.vanderbilt.edu/cim/cv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dapps.mc.vanderbilt.edu/facportal/default.aspx" TargetMode="External"/><Relationship Id="rId4" Type="http://schemas.openxmlformats.org/officeDocument/2006/relationships/hyperlink" Target="http://cv.hms.harvard.edu/index.php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michael.a.pilla@vanderbilt.edu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medschool.vanderbilt.edu/cim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Pathway to the Match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℠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CVs &amp; Interviews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8538"/>
            <a:ext cx="6400800" cy="1752600"/>
          </a:xfrm>
        </p:spPr>
        <p:txBody>
          <a:bodyPr/>
          <a:lstStyle/>
          <a:p>
            <a:r>
              <a:rPr lang="en-US" sz="2800" dirty="0"/>
              <a:t>Michael Pilla, MD</a:t>
            </a:r>
          </a:p>
          <a:p>
            <a:r>
              <a:rPr lang="en-US" sz="2400" dirty="0"/>
              <a:t>Professor of Clinical Anesthesiology</a:t>
            </a:r>
          </a:p>
          <a:p>
            <a:r>
              <a:rPr lang="en-US" sz="2400" dirty="0"/>
              <a:t>College Mentor, Robinson College</a:t>
            </a:r>
          </a:p>
        </p:txBody>
      </p:sp>
    </p:spTree>
    <p:extLst>
      <p:ext uri="{BB962C8B-B14F-4D97-AF65-F5344CB8AC3E}">
        <p14:creationId xmlns:p14="http://schemas.microsoft.com/office/powerpoint/2010/main" val="313479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Rules for the Match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℠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Rule #1: You can Match</a:t>
            </a:r>
            <a:r>
              <a:rPr lang="en-US" sz="2400" dirty="0">
                <a:latin typeface="Lucida Grande"/>
                <a:ea typeface="Lucida Grande"/>
                <a:cs typeface="Lucida Grande"/>
              </a:rPr>
              <a:t>℠</a:t>
            </a:r>
            <a:endParaRPr lang="en-US" sz="2400" dirty="0"/>
          </a:p>
          <a:p>
            <a:r>
              <a:rPr lang="en-US" sz="2400" dirty="0"/>
              <a:t>Rule #2: We can help</a:t>
            </a:r>
          </a:p>
          <a:p>
            <a:r>
              <a:rPr lang="en-US" sz="2400" dirty="0"/>
              <a:t>Rule #3: Listen to advice</a:t>
            </a:r>
          </a:p>
          <a:p>
            <a:r>
              <a:rPr lang="en-US" sz="2400" dirty="0"/>
              <a:t>Rule #4: You don’t know better (Millennials)</a:t>
            </a:r>
          </a:p>
          <a:p>
            <a:r>
              <a:rPr lang="en-US" sz="2400" dirty="0"/>
              <a:t>Rule #5: Don’t let others interfere</a:t>
            </a:r>
          </a:p>
          <a:p>
            <a:r>
              <a:rPr lang="en-US" sz="2400" dirty="0"/>
              <a:t>Rule #6: There is a lot of bad advice out there</a:t>
            </a:r>
          </a:p>
          <a:p>
            <a:r>
              <a:rPr lang="en-US" sz="2400" dirty="0"/>
              <a:t>Rule #7: SOAP</a:t>
            </a:r>
            <a:r>
              <a:rPr lang="en-US" sz="2400" dirty="0">
                <a:latin typeface="Lucida Grande"/>
                <a:ea typeface="Lucida Grande"/>
                <a:cs typeface="Lucida Grande"/>
              </a:rPr>
              <a:t>℠</a:t>
            </a:r>
            <a:r>
              <a:rPr lang="en-US" sz="2400" dirty="0"/>
              <a:t> is not like being s free agent in the NFL Draft</a:t>
            </a:r>
          </a:p>
          <a:p>
            <a:r>
              <a:rPr lang="en-US" sz="2400" dirty="0"/>
              <a:t>Rule #8: Rules # 1, 2, 3</a:t>
            </a:r>
          </a:p>
          <a:p>
            <a:r>
              <a:rPr lang="en-US" sz="2400" dirty="0"/>
              <a:t>Rule #9: Take a deep breath and relax</a:t>
            </a:r>
          </a:p>
          <a:p>
            <a:r>
              <a:rPr lang="en-US" sz="2400" dirty="0"/>
              <a:t>Rule #10: You can Match</a:t>
            </a:r>
            <a:r>
              <a:rPr lang="en-US" sz="2400" dirty="0">
                <a:latin typeface="Lucida Grande"/>
                <a:ea typeface="Lucida Grande"/>
                <a:cs typeface="Lucida Grande"/>
              </a:rPr>
              <a:t>℠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94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6DB92-1335-5D4C-A90D-AB71E07C3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A11A0-F597-7C40-B296-A763EEF3E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https://medschool.vanderbilt.edu/cim/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184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359BF-334E-C846-AADF-95F7B40DD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4A8B7D-A539-D54D-8808-11FD29E21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883" y="1146762"/>
            <a:ext cx="7081765" cy="5572537"/>
          </a:xfrm>
        </p:spPr>
      </p:pic>
    </p:spTree>
    <p:extLst>
      <p:ext uri="{BB962C8B-B14F-4D97-AF65-F5344CB8AC3E}">
        <p14:creationId xmlns:p14="http://schemas.microsoft.com/office/powerpoint/2010/main" val="2796908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75F1E-1156-5249-9277-A744BF8C1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0A207BC-542D-B143-9A1B-B0FEF2A78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724" y="654895"/>
            <a:ext cx="8060075" cy="6824692"/>
          </a:xfrm>
        </p:spPr>
      </p:pic>
    </p:spTree>
    <p:extLst>
      <p:ext uri="{BB962C8B-B14F-4D97-AF65-F5344CB8AC3E}">
        <p14:creationId xmlns:p14="http://schemas.microsoft.com/office/powerpoint/2010/main" val="841893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36824"/>
            <a:ext cx="8229600" cy="1143000"/>
          </a:xfrm>
        </p:spPr>
        <p:txBody>
          <a:bodyPr/>
          <a:lstStyle/>
          <a:p>
            <a:r>
              <a:rPr lang="en-US" sz="9600" dirty="0"/>
              <a:t>CV</a:t>
            </a:r>
          </a:p>
        </p:txBody>
      </p:sp>
    </p:spTree>
    <p:extLst>
      <p:ext uri="{BB962C8B-B14F-4D97-AF65-F5344CB8AC3E}">
        <p14:creationId xmlns:p14="http://schemas.microsoft.com/office/powerpoint/2010/main" val="272389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Curriculum Vitae – “(the) course of (my) life”</a:t>
            </a:r>
          </a:p>
          <a:p>
            <a:endParaRPr lang="en-US" dirty="0"/>
          </a:p>
          <a:p>
            <a:r>
              <a:rPr lang="en-US" dirty="0"/>
              <a:t>What it is</a:t>
            </a:r>
          </a:p>
          <a:p>
            <a:endParaRPr lang="en-US" dirty="0"/>
          </a:p>
          <a:p>
            <a:r>
              <a:rPr lang="en-US" dirty="0"/>
              <a:t>What it isn’t</a:t>
            </a:r>
          </a:p>
        </p:txBody>
      </p:sp>
    </p:spTree>
    <p:extLst>
      <p:ext uri="{BB962C8B-B14F-4D97-AF65-F5344CB8AC3E}">
        <p14:creationId xmlns:p14="http://schemas.microsoft.com/office/powerpoint/2010/main" val="27604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Chronological order</a:t>
            </a:r>
          </a:p>
          <a:p>
            <a:r>
              <a:rPr lang="en-US" dirty="0"/>
              <a:t>“It’s all about that </a:t>
            </a:r>
            <a:r>
              <a:rPr lang="en-US" dirty="0" err="1"/>
              <a:t>date..’bout</a:t>
            </a:r>
            <a:r>
              <a:rPr lang="en-US" dirty="0"/>
              <a:t> that date”</a:t>
            </a:r>
          </a:p>
          <a:p>
            <a:r>
              <a:rPr lang="en-US" dirty="0"/>
              <a:t>Clean &amp; easy to read</a:t>
            </a:r>
          </a:p>
          <a:p>
            <a:r>
              <a:rPr lang="en-US" dirty="0"/>
              <a:t>Consistency</a:t>
            </a:r>
          </a:p>
          <a:p>
            <a:r>
              <a:rPr lang="en-US" dirty="0"/>
              <a:t>Perfect</a:t>
            </a:r>
          </a:p>
          <a:p>
            <a:r>
              <a:rPr lang="en-US" dirty="0"/>
              <a:t>Truthful</a:t>
            </a:r>
          </a:p>
          <a:p>
            <a:r>
              <a:rPr lang="en-US" dirty="0"/>
              <a:t>Options / Protection / Needed omissions</a:t>
            </a:r>
          </a:p>
        </p:txBody>
      </p:sp>
    </p:spTree>
    <p:extLst>
      <p:ext uri="{BB962C8B-B14F-4D97-AF65-F5344CB8AC3E}">
        <p14:creationId xmlns:p14="http://schemas.microsoft.com/office/powerpoint/2010/main" val="407503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1143000"/>
          </a:xfrm>
        </p:spPr>
        <p:txBody>
          <a:bodyPr/>
          <a:lstStyle/>
          <a:p>
            <a:r>
              <a:rPr lang="en-US" dirty="0"/>
              <a:t>Common CV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6600"/>
            <a:ext cx="8229600" cy="4525963"/>
          </a:xfrm>
        </p:spPr>
        <p:txBody>
          <a:bodyPr/>
          <a:lstStyle/>
          <a:p>
            <a:r>
              <a:rPr lang="en-US" dirty="0"/>
              <a:t>Resume</a:t>
            </a:r>
          </a:p>
          <a:p>
            <a:r>
              <a:rPr lang="en-US" dirty="0"/>
              <a:t>Dr. Dr.</a:t>
            </a:r>
          </a:p>
          <a:p>
            <a:r>
              <a:rPr lang="en-US" dirty="0"/>
              <a:t>Period.</a:t>
            </a:r>
          </a:p>
          <a:p>
            <a:r>
              <a:rPr lang="en-US" dirty="0"/>
              <a:t>Too much </a:t>
            </a:r>
          </a:p>
          <a:p>
            <a:r>
              <a:rPr lang="en-US" dirty="0" err="1"/>
              <a:t>Typoes</a:t>
            </a:r>
            <a:endParaRPr lang="en-US" dirty="0"/>
          </a:p>
          <a:p>
            <a:r>
              <a:rPr lang="en-US" dirty="0"/>
              <a:t>Consistency of timeline</a:t>
            </a:r>
          </a:p>
          <a:p>
            <a:r>
              <a:rPr lang="en-US" dirty="0"/>
              <a:t>Letting go of the past</a:t>
            </a:r>
          </a:p>
        </p:txBody>
      </p:sp>
    </p:spTree>
    <p:extLst>
      <p:ext uri="{BB962C8B-B14F-4D97-AF65-F5344CB8AC3E}">
        <p14:creationId xmlns:p14="http://schemas.microsoft.com/office/powerpoint/2010/main" val="321930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u="sng" dirty="0"/>
              <a:t>Vanderbilt</a:t>
            </a:r>
            <a:r>
              <a:rPr lang="en-US" dirty="0"/>
              <a:t>: med student (</a:t>
            </a:r>
            <a:r>
              <a:rPr lang="en-US" dirty="0" err="1"/>
              <a:t>CiM</a:t>
            </a:r>
            <a:r>
              <a:rPr lang="en-US" dirty="0"/>
              <a:t> CV): </a:t>
            </a:r>
          </a:p>
          <a:p>
            <a:r>
              <a:rPr lang="en-US" u="sng" dirty="0">
                <a:hlinkClick r:id="rId2"/>
              </a:rPr>
              <a:t>https://medschool.vanderbilt.edu/cim/cv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u="sng" dirty="0"/>
              <a:t>Vanderbilt</a:t>
            </a:r>
            <a:r>
              <a:rPr lang="en-US" dirty="0"/>
              <a:t>: faculty</a:t>
            </a:r>
          </a:p>
          <a:p>
            <a:r>
              <a:rPr lang="en-US" u="sng" dirty="0">
                <a:hlinkClick r:id="rId3"/>
              </a:rPr>
              <a:t>https://medschool.vanderbilt.edu/faculty/required-format-curriculum-vitae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u="sng" dirty="0"/>
              <a:t>Harvard</a:t>
            </a:r>
            <a:endParaRPr lang="en-US" dirty="0"/>
          </a:p>
          <a:p>
            <a:r>
              <a:rPr lang="en-US" u="sng" dirty="0">
                <a:hlinkClick r:id="rId4"/>
              </a:rPr>
              <a:t>http://cv.hms.harvard.edu/index.php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u="sng" dirty="0"/>
              <a:t>Faculty portal</a:t>
            </a:r>
            <a:r>
              <a:rPr lang="en-US" dirty="0"/>
              <a:t>: </a:t>
            </a:r>
          </a:p>
          <a:p>
            <a:r>
              <a:rPr lang="en-US" u="sng" dirty="0">
                <a:hlinkClick r:id="rId5"/>
              </a:rPr>
              <a:t>https://medapps.mc.vanderbilt.edu/facportal/default.aspx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74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V-Tiffany Ingham 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-640733" y="996380"/>
            <a:ext cx="10411038" cy="5725670"/>
          </a:xfrm>
        </p:spPr>
      </p:pic>
    </p:spTree>
    <p:extLst>
      <p:ext uri="{BB962C8B-B14F-4D97-AF65-F5344CB8AC3E}">
        <p14:creationId xmlns:p14="http://schemas.microsoft.com/office/powerpoint/2010/main" val="3465091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9673"/>
            <a:ext cx="8229600" cy="3556490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278851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331" r="-51331"/>
          <a:stretch>
            <a:fillRect/>
          </a:stretch>
        </p:blipFill>
        <p:spPr>
          <a:xfrm>
            <a:off x="-15561" y="1340200"/>
            <a:ext cx="9173453" cy="5045046"/>
          </a:xfrm>
        </p:spPr>
      </p:pic>
    </p:spTree>
    <p:extLst>
      <p:ext uri="{BB962C8B-B14F-4D97-AF65-F5344CB8AC3E}">
        <p14:creationId xmlns:p14="http://schemas.microsoft.com/office/powerpoint/2010/main" val="1265159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65324"/>
            <a:ext cx="8229600" cy="1143000"/>
          </a:xfrm>
        </p:spPr>
        <p:txBody>
          <a:bodyPr/>
          <a:lstStyle/>
          <a:p>
            <a:r>
              <a:rPr lang="en-US" sz="9600" dirty="0"/>
              <a:t>The Interview</a:t>
            </a:r>
          </a:p>
        </p:txBody>
      </p:sp>
    </p:spTree>
    <p:extLst>
      <p:ext uri="{BB962C8B-B14F-4D97-AF65-F5344CB8AC3E}">
        <p14:creationId xmlns:p14="http://schemas.microsoft.com/office/powerpoint/2010/main" val="3780894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epsi Max Commercial - Eliminating Your Competitors at Job intervie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1600200"/>
            <a:ext cx="8034338" cy="4525963"/>
          </a:xfrm>
        </p:spPr>
      </p:pic>
    </p:spTree>
    <p:extLst>
      <p:ext uri="{BB962C8B-B14F-4D97-AF65-F5344CB8AC3E}">
        <p14:creationId xmlns:p14="http://schemas.microsoft.com/office/powerpoint/2010/main" val="346456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app_ Interview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67161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888" y="637601"/>
            <a:ext cx="4880223" cy="6304289"/>
          </a:xfrm>
        </p:spPr>
      </p:pic>
    </p:spTree>
    <p:extLst>
      <p:ext uri="{BB962C8B-B14F-4D97-AF65-F5344CB8AC3E}">
        <p14:creationId xmlns:p14="http://schemas.microsoft.com/office/powerpoint/2010/main" val="2257649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710" y="534779"/>
            <a:ext cx="4818579" cy="6241889"/>
          </a:xfrm>
        </p:spPr>
      </p:pic>
    </p:spTree>
    <p:extLst>
      <p:ext uri="{BB962C8B-B14F-4D97-AF65-F5344CB8AC3E}">
        <p14:creationId xmlns:p14="http://schemas.microsoft.com/office/powerpoint/2010/main" val="346739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3044"/>
            <a:ext cx="8229600" cy="1143000"/>
          </a:xfrm>
        </p:spPr>
        <p:txBody>
          <a:bodyPr/>
          <a:lstStyle/>
          <a:p>
            <a:r>
              <a:rPr lang="en-US" dirty="0"/>
              <a:t>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5805"/>
            <a:ext cx="8229600" cy="4525963"/>
          </a:xfrm>
        </p:spPr>
        <p:txBody>
          <a:bodyPr/>
          <a:lstStyle/>
          <a:p>
            <a:r>
              <a:rPr lang="en-US" sz="2400" dirty="0"/>
              <a:t>The only part of the application process you can still change</a:t>
            </a:r>
          </a:p>
          <a:p>
            <a:r>
              <a:rPr lang="en-US" sz="2400" dirty="0"/>
              <a:t>For 2 equally paired applicants, can help tip you over the top – or not</a:t>
            </a:r>
          </a:p>
          <a:p>
            <a:r>
              <a:rPr lang="en-US" sz="2400" dirty="0"/>
              <a:t>Everyone thinks they know how to do this</a:t>
            </a:r>
          </a:p>
          <a:p>
            <a:r>
              <a:rPr lang="en-US" sz="2400" dirty="0"/>
              <a:t>Most are wrong</a:t>
            </a:r>
          </a:p>
          <a:p>
            <a:r>
              <a:rPr lang="en-US" sz="2400" dirty="0"/>
              <a:t>Everything requires practice</a:t>
            </a:r>
          </a:p>
          <a:p>
            <a:r>
              <a:rPr lang="en-US" sz="2400" dirty="0"/>
              <a:t>Avoid “killing mistakes”</a:t>
            </a:r>
          </a:p>
          <a:p>
            <a:r>
              <a:rPr lang="en-US" sz="2400" dirty="0"/>
              <a:t>Get immediate feedback and correct errors in performance while you still can</a:t>
            </a:r>
          </a:p>
        </p:txBody>
      </p:sp>
    </p:spTree>
    <p:extLst>
      <p:ext uri="{BB962C8B-B14F-4D97-AF65-F5344CB8AC3E}">
        <p14:creationId xmlns:p14="http://schemas.microsoft.com/office/powerpoint/2010/main" val="245951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dirty="0"/>
              <a:t>The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sz="2400" dirty="0"/>
              <a:t>Faculty (Mentors, FAAs, other faculty)</a:t>
            </a:r>
          </a:p>
          <a:p>
            <a:r>
              <a:rPr lang="en-US" sz="2400" dirty="0"/>
              <a:t>Schedule date (coming)</a:t>
            </a:r>
          </a:p>
          <a:p>
            <a:r>
              <a:rPr lang="en-US" sz="2400" dirty="0"/>
              <a:t>Select interviewer </a:t>
            </a:r>
          </a:p>
          <a:p>
            <a:r>
              <a:rPr lang="en-US" sz="2400" dirty="0"/>
              <a:t>Choose same or different specialty (</a:t>
            </a:r>
            <a:r>
              <a:rPr lang="en-US" sz="2400" dirty="0" err="1"/>
              <a:t>Vandy</a:t>
            </a:r>
            <a:r>
              <a:rPr lang="en-US" sz="2400" dirty="0"/>
              <a:t> interview caveat)</a:t>
            </a:r>
          </a:p>
          <a:p>
            <a:r>
              <a:rPr lang="en-US" sz="2400" dirty="0"/>
              <a:t>Send </a:t>
            </a:r>
            <a:r>
              <a:rPr lang="en-US" sz="2400" u="sng" dirty="0"/>
              <a:t>in advance</a:t>
            </a:r>
            <a:r>
              <a:rPr lang="en-US" sz="2400" dirty="0"/>
              <a:t> via email CV, personal statement, “fact sheet”</a:t>
            </a:r>
          </a:p>
          <a:p>
            <a:r>
              <a:rPr lang="en-US" sz="2400" dirty="0"/>
              <a:t>Dress for interview and BE ON TIME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958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ddendum 2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55" r="-67655"/>
          <a:stretch>
            <a:fillRect/>
          </a:stretch>
        </p:blipFill>
        <p:spPr>
          <a:xfrm>
            <a:off x="-2148490" y="0"/>
            <a:ext cx="12716380" cy="6993519"/>
          </a:xfrm>
        </p:spPr>
      </p:pic>
    </p:spTree>
    <p:extLst>
      <p:ext uri="{BB962C8B-B14F-4D97-AF65-F5344CB8AC3E}">
        <p14:creationId xmlns:p14="http://schemas.microsoft.com/office/powerpoint/2010/main" val="1830029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7519"/>
            <a:ext cx="8229600" cy="1143000"/>
          </a:xfrm>
        </p:spPr>
        <p:txBody>
          <a:bodyPr/>
          <a:lstStyle/>
          <a:p>
            <a:r>
              <a:rPr lang="en-US" dirty="0"/>
              <a:t>Additionally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4437"/>
            <a:ext cx="8229600" cy="4525963"/>
          </a:xfrm>
        </p:spPr>
        <p:txBody>
          <a:bodyPr/>
          <a:lstStyle/>
          <a:p>
            <a:r>
              <a:rPr lang="en-US" sz="2800" dirty="0"/>
              <a:t>Don’t have to participate</a:t>
            </a:r>
          </a:p>
          <a:p>
            <a:endParaRPr lang="en-US" sz="2800" dirty="0"/>
          </a:p>
          <a:p>
            <a:r>
              <a:rPr lang="en-US" sz="2800" dirty="0"/>
              <a:t>Interview is private – no information will be shared</a:t>
            </a:r>
          </a:p>
          <a:p>
            <a:endParaRPr lang="en-US" sz="2800" dirty="0"/>
          </a:p>
          <a:p>
            <a:r>
              <a:rPr lang="en-US" sz="2800" dirty="0"/>
              <a:t>Some faculty (and students) may choose NOT to conduct (or have) interview in same specialty if student planning to interview at Vanderbilt – ASK!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15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arl-Lagerfeld-safety-ves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89986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46" b="-144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0710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" b="3854"/>
          <a:stretch>
            <a:fillRect/>
          </a:stretch>
        </p:blipFill>
        <p:spPr>
          <a:xfrm>
            <a:off x="1828799" y="948267"/>
            <a:ext cx="5486400" cy="3017309"/>
          </a:xfrm>
        </p:spPr>
      </p:pic>
      <p:pic>
        <p:nvPicPr>
          <p:cNvPr id="5" name="Picture 4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4406900"/>
            <a:ext cx="54864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87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2649" y="1600200"/>
            <a:ext cx="2938701" cy="4525963"/>
          </a:xfrm>
        </p:spPr>
      </p:pic>
    </p:spTree>
    <p:extLst>
      <p:ext uri="{BB962C8B-B14F-4D97-AF65-F5344CB8AC3E}">
        <p14:creationId xmlns:p14="http://schemas.microsoft.com/office/powerpoint/2010/main" val="991871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Michael Pilla, MD</a:t>
            </a:r>
          </a:p>
          <a:p>
            <a:pPr algn="ctr"/>
            <a:r>
              <a:rPr lang="en-US" dirty="0">
                <a:hlinkClick r:id="rId2"/>
              </a:rPr>
              <a:t>michael.a.pilla@vanderbilt.edu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199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6DB92-1335-5D4C-A90D-AB71E07C3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A11A0-F597-7C40-B296-A763EEF3E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https://medschool.vanderbilt.edu/cim/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344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4B5D-0406-C847-9D8B-EA8564D6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894173-2FFC-3E4E-9EFB-BC5D09387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683" y="1520380"/>
            <a:ext cx="7566633" cy="509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26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1761331"/>
            <a:ext cx="6337300" cy="4203700"/>
          </a:xfrm>
        </p:spPr>
      </p:pic>
    </p:spTree>
    <p:extLst>
      <p:ext uri="{BB962C8B-B14F-4D97-AF65-F5344CB8AC3E}">
        <p14:creationId xmlns:p14="http://schemas.microsoft.com/office/powerpoint/2010/main" val="484659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862931"/>
            <a:ext cx="6350000" cy="4000500"/>
          </a:xfrm>
        </p:spPr>
      </p:pic>
    </p:spTree>
    <p:extLst>
      <p:ext uri="{BB962C8B-B14F-4D97-AF65-F5344CB8AC3E}">
        <p14:creationId xmlns:p14="http://schemas.microsoft.com/office/powerpoint/2010/main" val="262407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659731"/>
            <a:ext cx="6350000" cy="4406900"/>
          </a:xfrm>
        </p:spPr>
      </p:pic>
    </p:spTree>
    <p:extLst>
      <p:ext uri="{BB962C8B-B14F-4D97-AF65-F5344CB8AC3E}">
        <p14:creationId xmlns:p14="http://schemas.microsoft.com/office/powerpoint/2010/main" val="1494269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1FFF4185-7865-4148-B64D-F8B917D64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2117" y="1077670"/>
            <a:ext cx="2321959" cy="5775466"/>
          </a:xfrm>
        </p:spPr>
      </p:pic>
    </p:spTree>
    <p:extLst>
      <p:ext uri="{BB962C8B-B14F-4D97-AF65-F5344CB8AC3E}">
        <p14:creationId xmlns:p14="http://schemas.microsoft.com/office/powerpoint/2010/main" val="1824689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4B01337-3CB7-2443-9DB8-BB9982952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086" y="1600200"/>
            <a:ext cx="8085827" cy="4525963"/>
          </a:xfrm>
        </p:spPr>
      </p:pic>
    </p:spTree>
    <p:extLst>
      <p:ext uri="{BB962C8B-B14F-4D97-AF65-F5344CB8AC3E}">
        <p14:creationId xmlns:p14="http://schemas.microsoft.com/office/powerpoint/2010/main" val="123183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C2E26-D324-AD4E-A07D-B74A6BC0F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AF1AE0E0-6120-784A-83E7-215271428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09600" y="17526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646103"/>
      </p:ext>
    </p:extLst>
  </p:cSld>
  <p:clrMapOvr>
    <a:masterClrMapping/>
  </p:clrMapOvr>
</p:sld>
</file>

<file path=ppt/theme/theme1.xml><?xml version="1.0" encoding="utf-8"?>
<a:theme xmlns:a="http://schemas.openxmlformats.org/drawingml/2006/main" name="VUMC-PptTRANSITION-SoM-a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VUMC-PptTRANSITION-SoM-alt.thmx</Template>
  <TotalTime>258</TotalTime>
  <Words>408</Words>
  <Application>Microsoft Macintosh PowerPoint</Application>
  <PresentationFormat>On-screen Show (4:3)</PresentationFormat>
  <Paragraphs>81</Paragraphs>
  <Slides>35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ＭＳ Ｐゴシック</vt:lpstr>
      <vt:lpstr>Arial</vt:lpstr>
      <vt:lpstr>Calibri</vt:lpstr>
      <vt:lpstr>Lucida Grande</vt:lpstr>
      <vt:lpstr>Wingdings</vt:lpstr>
      <vt:lpstr>VUMC-PptTRANSITION-SoM-alt</vt:lpstr>
      <vt:lpstr>Pathway to the Match℠: CVs &amp; Interviews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Rules for the Match℠</vt:lpstr>
      <vt:lpstr>PowerPoint Presentation</vt:lpstr>
      <vt:lpstr>PowerPoint Presentation</vt:lpstr>
      <vt:lpstr>PowerPoint Presentation</vt:lpstr>
      <vt:lpstr>CV</vt:lpstr>
      <vt:lpstr>CV</vt:lpstr>
      <vt:lpstr>CV Basics</vt:lpstr>
      <vt:lpstr>Common CV Errors</vt:lpstr>
      <vt:lpstr>PowerPoint Presentation</vt:lpstr>
      <vt:lpstr>PowerPoint Presentation</vt:lpstr>
      <vt:lpstr>PowerPoint Presentation</vt:lpstr>
      <vt:lpstr>The Interview</vt:lpstr>
      <vt:lpstr>PowerPoint Presentation</vt:lpstr>
      <vt:lpstr>PowerPoint Presentation</vt:lpstr>
      <vt:lpstr>PowerPoint Presentation</vt:lpstr>
      <vt:lpstr>PowerPoint Presentation</vt:lpstr>
      <vt:lpstr>Basics</vt:lpstr>
      <vt:lpstr>The Process</vt:lpstr>
      <vt:lpstr>PowerPoint Presentation</vt:lpstr>
      <vt:lpstr>Additionally</vt:lpstr>
      <vt:lpstr>PowerPoint Presentation</vt:lpstr>
      <vt:lpstr>PowerPoint Presentation</vt:lpstr>
      <vt:lpstr>PowerPoint Presentation</vt:lpstr>
      <vt:lpstr>Questions?</vt:lpstr>
      <vt:lpstr>PowerPoint Presentation</vt:lpstr>
      <vt:lpstr>Thank You</vt:lpstr>
    </vt:vector>
  </TitlesOfParts>
  <Company>Vanderbilt University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Pathway to the Match: CVs &amp; Interviews</dc:title>
  <dc:creator>Michael Pilla</dc:creator>
  <cp:lastModifiedBy>Michael Pilla</cp:lastModifiedBy>
  <cp:revision>31</cp:revision>
  <dcterms:created xsi:type="dcterms:W3CDTF">2015-06-02T12:34:01Z</dcterms:created>
  <dcterms:modified xsi:type="dcterms:W3CDTF">2018-05-06T11:37:30Z</dcterms:modified>
</cp:coreProperties>
</file>