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0892" autoAdjust="0"/>
  </p:normalViewPr>
  <p:slideViewPr>
    <p:cSldViewPr>
      <p:cViewPr varScale="1">
        <p:scale>
          <a:sx n="45" d="100"/>
          <a:sy n="45" d="100"/>
        </p:scale>
        <p:origin x="1411" y="2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80" d="100"/>
          <a:sy n="80" d="100"/>
        </p:scale>
        <p:origin x="-2058" y="-2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30C85-E1A8-4FE4-8A86-A5DA95599D37}" type="datetimeFigureOut">
              <a:rPr lang="en-US" smtClean="0"/>
              <a:t>6/10/2018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73B76-3B26-4584-BE4F-0B3C1DCD3D76}" type="slidenum">
              <a:rPr lang="en-US" smtClean="0"/>
              <a:t>‹#›</a:t>
            </a:fld>
            <a:endParaRPr lang="en-US"/>
          </a:p>
        </p:txBody>
      </p:sp>
    </p:spTree>
    <p:extLst>
      <p:ext uri="{BB962C8B-B14F-4D97-AF65-F5344CB8AC3E}">
        <p14:creationId xmlns:p14="http://schemas.microsoft.com/office/powerpoint/2010/main" val="2272172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Careers in Medicine on the School of Medicine </a:t>
            </a:r>
            <a:r>
              <a:rPr lang="en-US" dirty="0" smtClean="0"/>
              <a:t>website</a:t>
            </a:r>
          </a:p>
          <a:p>
            <a:pPr lvl="1"/>
            <a:r>
              <a:rPr lang="en-US" dirty="0" smtClean="0"/>
              <a:t>Access to FREIDA (requires establishing</a:t>
            </a:r>
            <a:r>
              <a:rPr lang="en-US" baseline="0" dirty="0" smtClean="0"/>
              <a:t> an AMA login, but doesn’t require membership) </a:t>
            </a:r>
          </a:p>
          <a:p>
            <a:pPr lvl="1"/>
            <a:r>
              <a:rPr lang="en-US" baseline="0" dirty="0" smtClean="0"/>
              <a:t>Access to Pathway to Match (residency application how to)</a:t>
            </a:r>
            <a:endParaRPr lang="en-US" dirty="0" smtClean="0"/>
          </a:p>
          <a:p>
            <a:endParaRPr lang="en-US" dirty="0"/>
          </a:p>
        </p:txBody>
      </p:sp>
      <p:sp>
        <p:nvSpPr>
          <p:cNvPr id="4" name="Slide Number Placeholder 3"/>
          <p:cNvSpPr>
            <a:spLocks noGrp="1"/>
          </p:cNvSpPr>
          <p:nvPr>
            <p:ph type="sldNum" sz="quarter" idx="10"/>
          </p:nvPr>
        </p:nvSpPr>
        <p:spPr/>
        <p:txBody>
          <a:bodyPr/>
          <a:lstStyle/>
          <a:p>
            <a:fld id="{DDD73B76-3B26-4584-BE4F-0B3C1DCD3D76}" type="slidenum">
              <a:rPr lang="en-US" smtClean="0"/>
              <a:t>1</a:t>
            </a:fld>
            <a:endParaRPr lang="en-US"/>
          </a:p>
        </p:txBody>
      </p:sp>
    </p:spTree>
    <p:extLst>
      <p:ext uri="{BB962C8B-B14F-4D97-AF65-F5344CB8AC3E}">
        <p14:creationId xmlns:p14="http://schemas.microsoft.com/office/powerpoint/2010/main" val="1454862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DD73B76-3B26-4584-BE4F-0B3C1DCD3D76}" type="slidenum">
              <a:rPr lang="en-US" smtClean="0"/>
              <a:t>2</a:t>
            </a:fld>
            <a:endParaRPr lang="en-US" dirty="0"/>
          </a:p>
        </p:txBody>
      </p:sp>
      <p:sp>
        <p:nvSpPr>
          <p:cNvPr id="3" name="Notes Placeholder 2"/>
          <p:cNvSpPr>
            <a:spLocks noGrp="1"/>
          </p:cNvSpPr>
          <p:nvPr>
            <p:ph type="body" idx="1"/>
          </p:nvPr>
        </p:nvSpPr>
        <p:spPr/>
        <p:txBody>
          <a:bodyPr/>
          <a:lstStyle/>
          <a:p>
            <a:r>
              <a:rPr lang="en-US" b="1" dirty="0" smtClean="0"/>
              <a:t>MSPE season is underway</a:t>
            </a:r>
          </a:p>
          <a:p>
            <a:pPr lvl="1"/>
            <a:r>
              <a:rPr lang="en-US" dirty="0" smtClean="0"/>
              <a:t>Appointments</a:t>
            </a:r>
            <a:r>
              <a:rPr lang="en-US" baseline="0" dirty="0" smtClean="0"/>
              <a:t> with Dean Fleming or Dean Miller  (through early Sept.)</a:t>
            </a:r>
          </a:p>
          <a:p>
            <a:pPr lvl="1"/>
            <a:r>
              <a:rPr lang="en-US" baseline="0" dirty="0" smtClean="0"/>
              <a:t>Hour-long interview</a:t>
            </a:r>
          </a:p>
          <a:p>
            <a:pPr lvl="1"/>
            <a:r>
              <a:rPr lang="en-US" baseline="0" dirty="0" smtClean="0"/>
              <a:t>Bring CV, personal statement (workshop media site at Pathway to Match), Noteworthy Characteristics (entered prior to interview on the MSPE site)</a:t>
            </a:r>
          </a:p>
          <a:p>
            <a:r>
              <a:rPr lang="en-US" b="1" baseline="0" dirty="0" smtClean="0"/>
              <a:t>ERAS token email </a:t>
            </a:r>
          </a:p>
          <a:p>
            <a:pPr lvl="1"/>
            <a:r>
              <a:rPr lang="en-US" baseline="0" dirty="0" smtClean="0"/>
              <a:t>Once registered, may begin to create your residency application (may not submit until Sept. 15</a:t>
            </a:r>
            <a:r>
              <a:rPr lang="en-US" baseline="30000" dirty="0" smtClean="0"/>
              <a:t>th</a:t>
            </a:r>
            <a:r>
              <a:rPr lang="en-US" baseline="0" dirty="0" smtClean="0"/>
              <a:t>)</a:t>
            </a:r>
          </a:p>
          <a:p>
            <a:r>
              <a:rPr lang="en-US" b="1" baseline="0" dirty="0" smtClean="0"/>
              <a:t>San Francisco Match for Ophthalmology Residencies </a:t>
            </a:r>
            <a:r>
              <a:rPr lang="en-US" baseline="0" dirty="0" smtClean="0"/>
              <a:t>PGY2.  </a:t>
            </a:r>
          </a:p>
          <a:p>
            <a:pPr lvl="1"/>
            <a:r>
              <a:rPr lang="en-US" baseline="0" dirty="0" smtClean="0"/>
              <a:t>PGY1 through ERAS. (Check application deadlines for each Program)</a:t>
            </a:r>
          </a:p>
          <a:p>
            <a:r>
              <a:rPr lang="en-US" b="1" dirty="0" smtClean="0"/>
              <a:t>AUA </a:t>
            </a:r>
            <a:r>
              <a:rPr lang="en-US" b="1" dirty="0"/>
              <a:t>and ERAS for Urology Residencies </a:t>
            </a:r>
            <a:r>
              <a:rPr lang="en-US" baseline="0" dirty="0" smtClean="0"/>
              <a:t>(PGY2, PGY1 through ERAS)  </a:t>
            </a:r>
          </a:p>
          <a:p>
            <a:pPr lvl="1"/>
            <a:r>
              <a:rPr lang="en-US" baseline="0" dirty="0" smtClean="0"/>
              <a:t>Some Urology Programs accept ERAS apps. (Check application deadlines for each Program)</a:t>
            </a:r>
          </a:p>
          <a:p>
            <a:r>
              <a:rPr lang="en-US" b="1" baseline="0" dirty="0" smtClean="0"/>
              <a:t>Contact your Branch of Service for Military Match </a:t>
            </a:r>
            <a:r>
              <a:rPr lang="en-US" baseline="0" dirty="0" smtClean="0"/>
              <a:t>procedures, also register in ERAS.</a:t>
            </a:r>
          </a:p>
          <a:p>
            <a:endParaRPr lang="en-US" baseline="0" dirty="0" smtClean="0"/>
          </a:p>
          <a:p>
            <a:endParaRPr lang="en-US" dirty="0"/>
          </a:p>
        </p:txBody>
      </p:sp>
    </p:spTree>
    <p:extLst>
      <p:ext uri="{BB962C8B-B14F-4D97-AF65-F5344CB8AC3E}">
        <p14:creationId xmlns:p14="http://schemas.microsoft.com/office/powerpoint/2010/main" val="1827953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Determine</a:t>
            </a:r>
            <a:r>
              <a:rPr lang="en-US" dirty="0"/>
              <a:t> </a:t>
            </a:r>
            <a:r>
              <a:rPr lang="en-US" b="1" dirty="0"/>
              <a:t>when best to take Step 2 </a:t>
            </a:r>
            <a:r>
              <a:rPr lang="en-US" dirty="0"/>
              <a:t>so that score is available on USMLE transcript on </a:t>
            </a:r>
            <a:r>
              <a:rPr lang="en-US" dirty="0" smtClean="0"/>
              <a:t>	Sept</a:t>
            </a:r>
            <a:r>
              <a:rPr lang="en-US" dirty="0"/>
              <a:t>. 15</a:t>
            </a:r>
            <a:r>
              <a:rPr lang="en-US" baseline="30000" dirty="0"/>
              <a:t>th</a:t>
            </a:r>
            <a:r>
              <a:rPr lang="en-US" dirty="0"/>
              <a:t>  OR be prepared to release new USMLE transcript upon </a:t>
            </a:r>
            <a:r>
              <a:rPr lang="en-US" dirty="0" smtClean="0"/>
              <a:t>	receipt.</a:t>
            </a:r>
          </a:p>
          <a:p>
            <a:endParaRPr lang="en-US" b="1" dirty="0"/>
          </a:p>
          <a:p>
            <a:r>
              <a:rPr lang="en-US" b="1" dirty="0" smtClean="0"/>
              <a:t>Residency programs with </a:t>
            </a:r>
            <a:r>
              <a:rPr lang="en-US" b="1" baseline="0" dirty="0" smtClean="0"/>
              <a:t>positions </a:t>
            </a:r>
            <a:r>
              <a:rPr lang="en-US" baseline="0" dirty="0" smtClean="0"/>
              <a:t>available on ERAS.  </a:t>
            </a:r>
          </a:p>
          <a:p>
            <a:pPr lvl="1"/>
            <a:r>
              <a:rPr lang="en-US" baseline="0" dirty="0" smtClean="0"/>
              <a:t>Link to Program websites from ERAS for application procedures/requirements/deadlines.</a:t>
            </a:r>
            <a:endParaRPr lang="en-US" dirty="0"/>
          </a:p>
          <a:p>
            <a:pPr lvl="1"/>
            <a:endParaRPr lang="en-US" baseline="0" dirty="0" smtClean="0"/>
          </a:p>
          <a:p>
            <a:r>
              <a:rPr lang="en-US" b="1" baseline="0" dirty="0" smtClean="0"/>
              <a:t>Create records for letter writers </a:t>
            </a:r>
            <a:r>
              <a:rPr lang="en-US" baseline="0" dirty="0" smtClean="0"/>
              <a:t>in ERAS and obtain request from ERAS to be </a:t>
            </a:r>
          </a:p>
          <a:p>
            <a:pPr lvl="1"/>
            <a:r>
              <a:rPr lang="en-US" baseline="0" dirty="0" smtClean="0"/>
              <a:t>distributed to your letter writers.  The request must be printed.  Print as PDF if you’d like to email to your letter writers.</a:t>
            </a:r>
          </a:p>
          <a:p>
            <a:r>
              <a:rPr lang="en-US" b="1" baseline="0" dirty="0" smtClean="0"/>
              <a:t>Photo:</a:t>
            </a:r>
          </a:p>
          <a:p>
            <a:pPr lvl="1"/>
            <a:r>
              <a:rPr lang="en-US" dirty="0" smtClean="0"/>
              <a:t>Upload </a:t>
            </a:r>
            <a:r>
              <a:rPr lang="en-US" baseline="0" dirty="0" smtClean="0"/>
              <a:t>your photo into ERAS. Photos may be taken by</a:t>
            </a:r>
            <a:r>
              <a:rPr lang="en-US" dirty="0" smtClean="0"/>
              <a:t> University for composites and ERAS.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DD73B76-3B26-4584-BE4F-0B3C1DCD3D76}" type="slidenum">
              <a:rPr lang="en-US" smtClean="0"/>
              <a:t>3</a:t>
            </a:fld>
            <a:endParaRPr lang="en-US"/>
          </a:p>
        </p:txBody>
      </p:sp>
    </p:spTree>
    <p:extLst>
      <p:ext uri="{BB962C8B-B14F-4D97-AF65-F5344CB8AC3E}">
        <p14:creationId xmlns:p14="http://schemas.microsoft.com/office/powerpoint/2010/main" val="1623616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Finalize</a:t>
            </a:r>
            <a:r>
              <a:rPr lang="en-US" b="1" baseline="0" dirty="0" smtClean="0"/>
              <a:t> your application </a:t>
            </a:r>
            <a:r>
              <a:rPr lang="en-US" baseline="0" dirty="0" smtClean="0"/>
              <a:t>in late August for a Sept. 15</a:t>
            </a:r>
            <a:r>
              <a:rPr lang="en-US" baseline="30000" dirty="0" smtClean="0"/>
              <a:t>th</a:t>
            </a:r>
            <a:r>
              <a:rPr lang="en-US" baseline="0" dirty="0" smtClean="0"/>
              <a:t> submission.</a:t>
            </a:r>
          </a:p>
          <a:p>
            <a:r>
              <a:rPr lang="en-US" dirty="0" smtClean="0"/>
              <a:t>Request USMLE transcripts and assign to be released to programs.</a:t>
            </a:r>
            <a:endParaRPr lang="en-US" baseline="0" dirty="0" smtClean="0"/>
          </a:p>
          <a:p>
            <a:r>
              <a:rPr lang="en-US" baseline="0" dirty="0" smtClean="0"/>
              <a:t>Late August/early September, </a:t>
            </a:r>
            <a:r>
              <a:rPr lang="en-US" b="1" baseline="0" dirty="0" smtClean="0"/>
              <a:t>proof your MSPE</a:t>
            </a:r>
            <a:r>
              <a:rPr lang="en-US" baseline="0" dirty="0" smtClean="0"/>
              <a:t>,</a:t>
            </a:r>
          </a:p>
          <a:p>
            <a:r>
              <a:rPr lang="en-US" b="1" baseline="0" dirty="0" smtClean="0"/>
              <a:t>Monitor grade submission</a:t>
            </a:r>
            <a:r>
              <a:rPr lang="en-US" baseline="0" dirty="0" smtClean="0"/>
              <a:t>, bring new grades to Dawn Ray’s attention. Provide hard copy</a:t>
            </a:r>
            <a:r>
              <a:rPr lang="en-US" dirty="0" smtClean="0"/>
              <a:t> of grades from away rotations.</a:t>
            </a:r>
            <a:endParaRPr lang="en-US" baseline="0" dirty="0" smtClean="0"/>
          </a:p>
          <a:p>
            <a:r>
              <a:rPr lang="en-US" b="1" baseline="0" dirty="0" smtClean="0"/>
              <a:t>Finalize the</a:t>
            </a:r>
            <a:r>
              <a:rPr lang="en-US" b="1" dirty="0" smtClean="0"/>
              <a:t> list of programs to which you will apply</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DD73B76-3B26-4584-BE4F-0B3C1DCD3D76}" type="slidenum">
              <a:rPr lang="en-US" smtClean="0"/>
              <a:t>4</a:t>
            </a:fld>
            <a:endParaRPr lang="en-US"/>
          </a:p>
        </p:txBody>
      </p:sp>
    </p:spTree>
    <p:extLst>
      <p:ext uri="{BB962C8B-B14F-4D97-AF65-F5344CB8AC3E}">
        <p14:creationId xmlns:p14="http://schemas.microsoft.com/office/powerpoint/2010/main" val="1379924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Certify and Submit</a:t>
            </a:r>
          </a:p>
          <a:p>
            <a:pPr lvl="1"/>
            <a:r>
              <a:rPr lang="en-US" dirty="0" smtClean="0"/>
              <a:t>May not change application after submission.  May change profile information, add personal statements, and may obtain new letters of recommendation.</a:t>
            </a:r>
          </a:p>
          <a:p>
            <a:pPr lvl="1"/>
            <a:r>
              <a:rPr lang="en-US" dirty="0" smtClean="0"/>
              <a:t>Same application is sent to all programs. Tailor for programs with letters or  personals statements, etc.</a:t>
            </a:r>
          </a:p>
          <a:p>
            <a:r>
              <a:rPr lang="en-US" b="1" dirty="0" smtClean="0"/>
              <a:t>Step scores</a:t>
            </a:r>
          </a:p>
          <a:p>
            <a:pPr lvl="1"/>
            <a:r>
              <a:rPr lang="en-US" dirty="0" smtClean="0"/>
              <a:t>USMLE Transcripts are transmitted to programs on Sept. 15</a:t>
            </a:r>
            <a:r>
              <a:rPr lang="en-US" baseline="30000" dirty="0" smtClean="0"/>
              <a:t>th</a:t>
            </a:r>
            <a:r>
              <a:rPr lang="en-US" dirty="0" smtClean="0"/>
              <a:t> as they exist. If  new scores become available, students must request updates. </a:t>
            </a:r>
          </a:p>
          <a:p>
            <a:r>
              <a:rPr lang="en-US" b="1" dirty="0" smtClean="0"/>
              <a:t>Use judgment, but “Stay on the Grid”</a:t>
            </a:r>
          </a:p>
          <a:p>
            <a:pPr lvl="1"/>
            <a:r>
              <a:rPr lang="en-US" dirty="0" smtClean="0"/>
              <a:t>Programs using the web based ERAS Services may message through ERAS. Other programs will use personal emails.  Monitor both and keep your phone handy.  Use good judgment and don’t let monitoring affect your academic performance.</a:t>
            </a:r>
            <a:endParaRPr lang="en-US" dirty="0"/>
          </a:p>
        </p:txBody>
      </p:sp>
      <p:sp>
        <p:nvSpPr>
          <p:cNvPr id="4" name="Slide Number Placeholder 3"/>
          <p:cNvSpPr>
            <a:spLocks noGrp="1"/>
          </p:cNvSpPr>
          <p:nvPr>
            <p:ph type="sldNum" sz="quarter" idx="10"/>
          </p:nvPr>
        </p:nvSpPr>
        <p:spPr/>
        <p:txBody>
          <a:bodyPr/>
          <a:lstStyle/>
          <a:p>
            <a:fld id="{DDD73B76-3B26-4584-BE4F-0B3C1DCD3D76}" type="slidenum">
              <a:rPr lang="en-US" smtClean="0"/>
              <a:t>5</a:t>
            </a:fld>
            <a:endParaRPr lang="en-US"/>
          </a:p>
        </p:txBody>
      </p:sp>
    </p:spTree>
    <p:extLst>
      <p:ext uri="{BB962C8B-B14F-4D97-AF65-F5344CB8AC3E}">
        <p14:creationId xmlns:p14="http://schemas.microsoft.com/office/powerpoint/2010/main" val="32099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E6402-6BBA-4729-80BA-4E21121BFC27}"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2937909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E6402-6BBA-4729-80BA-4E21121BFC27}"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259510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E6402-6BBA-4729-80BA-4E21121BFC27}"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230328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E6402-6BBA-4729-80BA-4E21121BFC27}"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143930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E6402-6BBA-4729-80BA-4E21121BFC27}" type="datetimeFigureOut">
              <a:rPr lang="en-US" smtClean="0"/>
              <a:t>6/10/2018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3697995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E6402-6BBA-4729-80BA-4E21121BFC27}"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425483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E6402-6BBA-4729-80BA-4E21121BFC27}" type="datetimeFigureOut">
              <a:rPr lang="en-US" smtClean="0"/>
              <a:t>6/10/2018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37191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E6402-6BBA-4729-80BA-4E21121BFC27}" type="datetimeFigureOut">
              <a:rPr lang="en-US" smtClean="0"/>
              <a:t>6/10/2018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340487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E6402-6BBA-4729-80BA-4E21121BFC27}" type="datetimeFigureOut">
              <a:rPr lang="en-US" smtClean="0"/>
              <a:t>6/10/2018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421040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E6402-6BBA-4729-80BA-4E21121BFC27}"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38994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E6402-6BBA-4729-80BA-4E21121BFC27}" type="datetimeFigureOut">
              <a:rPr lang="en-US" smtClean="0"/>
              <a:t>6/10/2018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A9B46-EEC0-4EA9-8C12-7CEE41970343}" type="slidenum">
              <a:rPr lang="en-US" smtClean="0"/>
              <a:t>‹#›</a:t>
            </a:fld>
            <a:endParaRPr lang="en-US"/>
          </a:p>
        </p:txBody>
      </p:sp>
    </p:spTree>
    <p:extLst>
      <p:ext uri="{BB962C8B-B14F-4D97-AF65-F5344CB8AC3E}">
        <p14:creationId xmlns:p14="http://schemas.microsoft.com/office/powerpoint/2010/main" val="304867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E6402-6BBA-4729-80BA-4E21121BFC27}" type="datetimeFigureOut">
              <a:rPr lang="en-US" smtClean="0"/>
              <a:t>6/10/2018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A9B46-EEC0-4EA9-8C12-7CEE41970343}" type="slidenum">
              <a:rPr lang="en-US" smtClean="0"/>
              <a:t>‹#›</a:t>
            </a:fld>
            <a:endParaRPr lang="en-US"/>
          </a:p>
        </p:txBody>
      </p:sp>
    </p:spTree>
    <p:extLst>
      <p:ext uri="{BB962C8B-B14F-4D97-AF65-F5344CB8AC3E}">
        <p14:creationId xmlns:p14="http://schemas.microsoft.com/office/powerpoint/2010/main" val="2739868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dschool.vanderbilt.edu/cim/pathway-matc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aamc.org/students/medstudents/eras/residenc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mods.army.mil/medicaleducation" TargetMode="External"/><Relationship Id="rId5" Type="http://schemas.openxmlformats.org/officeDocument/2006/relationships/hyperlink" Target="https://www.sfmatch.org/" TargetMode="External"/><Relationship Id="rId4" Type="http://schemas.openxmlformats.org/officeDocument/2006/relationships/hyperlink" Target="https://students-residents.aamc.org/applying-residency/article/fees-eras-residency-application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acgme.org/ads/publi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login.ama-assn.org/account/logi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rmp.org/residency/main-residency-match/"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hlinkClick r:id="rId3"/>
              </a:rPr>
              <a:t>Pathway to Match</a:t>
            </a:r>
            <a:endParaRPr lang="en-US" dirty="0"/>
          </a:p>
        </p:txBody>
      </p:sp>
      <p:sp>
        <p:nvSpPr>
          <p:cNvPr id="3" name="Subtitle 2"/>
          <p:cNvSpPr>
            <a:spLocks noGrp="1"/>
          </p:cNvSpPr>
          <p:nvPr>
            <p:ph type="subTitle" idx="1"/>
          </p:nvPr>
        </p:nvSpPr>
        <p:spPr/>
        <p:txBody>
          <a:bodyPr/>
          <a:lstStyle/>
          <a:p>
            <a:r>
              <a:rPr lang="en-US" dirty="0" smtClean="0"/>
              <a:t>Electronic Residency Application Service (ERAS) </a:t>
            </a:r>
          </a:p>
          <a:p>
            <a:r>
              <a:rPr lang="en-US" dirty="0" smtClean="0"/>
              <a:t>Workshop - June 7, 2018</a:t>
            </a:r>
            <a:endParaRPr lang="en-US" dirty="0"/>
          </a:p>
        </p:txBody>
      </p:sp>
      <p:pic>
        <p:nvPicPr>
          <p:cNvPr id="1026" name="Picture 2" descr="C:\Users\rayda\Pictures\Ci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914400"/>
            <a:ext cx="22479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911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June through mid-September </a:t>
            </a:r>
          </a:p>
          <a:p>
            <a:pPr lvl="1"/>
            <a:r>
              <a:rPr lang="en-US" dirty="0" smtClean="0"/>
              <a:t>MSPE preparation (CV, personal statement, noteworthy characteristics, interview with Deans) </a:t>
            </a:r>
          </a:p>
          <a:p>
            <a:pPr lvl="1"/>
            <a:r>
              <a:rPr lang="en-US" dirty="0" smtClean="0">
                <a:hlinkClick r:id="rId3"/>
              </a:rPr>
              <a:t>ERAS</a:t>
            </a:r>
            <a:r>
              <a:rPr lang="en-US" dirty="0" smtClean="0"/>
              <a:t> application prep. &amp; document submission</a:t>
            </a:r>
          </a:p>
          <a:p>
            <a:pPr lvl="2"/>
            <a:r>
              <a:rPr lang="en-US" dirty="0" smtClean="0">
                <a:hlinkClick r:id="rId4"/>
              </a:rPr>
              <a:t>Fee Structure </a:t>
            </a:r>
            <a:endParaRPr lang="en-US" dirty="0" smtClean="0"/>
          </a:p>
          <a:p>
            <a:pPr lvl="1"/>
            <a:r>
              <a:rPr lang="en-US" dirty="0" smtClean="0"/>
              <a:t>Ophthalmology (SF Match)</a:t>
            </a:r>
          </a:p>
          <a:p>
            <a:pPr marL="457200" lvl="1" indent="0">
              <a:buNone/>
            </a:pPr>
            <a:r>
              <a:rPr lang="en-US" dirty="0"/>
              <a:t> </a:t>
            </a:r>
            <a:r>
              <a:rPr lang="en-US" dirty="0" smtClean="0"/>
              <a:t>   </a:t>
            </a:r>
            <a:r>
              <a:rPr lang="en-US" dirty="0" smtClean="0">
                <a:hlinkClick r:id="rId5"/>
              </a:rPr>
              <a:t>https://www.sfmatch.org </a:t>
            </a:r>
            <a:r>
              <a:rPr lang="en-US" dirty="0" smtClean="0"/>
              <a:t>- CAS</a:t>
            </a:r>
          </a:p>
          <a:p>
            <a:pPr lvl="1"/>
            <a:r>
              <a:rPr lang="en-US" dirty="0" smtClean="0"/>
              <a:t>Urology </a:t>
            </a:r>
          </a:p>
          <a:p>
            <a:pPr lvl="1"/>
            <a:r>
              <a:rPr lang="en-US" dirty="0" smtClean="0"/>
              <a:t>Military Match (contact service branch and ERAS)</a:t>
            </a:r>
          </a:p>
          <a:p>
            <a:pPr marL="457200" lvl="1" indent="0">
              <a:buNone/>
            </a:pPr>
            <a:r>
              <a:rPr lang="en-US" sz="2200" u="sng" dirty="0" smtClean="0">
                <a:hlinkClick r:id="rId6"/>
              </a:rPr>
              <a:t>https</a:t>
            </a:r>
            <a:r>
              <a:rPr lang="en-US" sz="2200" u="sng" dirty="0">
                <a:hlinkClick r:id="rId6"/>
              </a:rPr>
              <a:t>://www.mods.army.mil/medicaleducation</a:t>
            </a:r>
            <a:r>
              <a:rPr lang="en-US" sz="2200" dirty="0"/>
              <a:t> </a:t>
            </a:r>
          </a:p>
        </p:txBody>
      </p:sp>
    </p:spTree>
    <p:extLst>
      <p:ext uri="{BB962C8B-B14F-4D97-AF65-F5344CB8AC3E}">
        <p14:creationId xmlns:p14="http://schemas.microsoft.com/office/powerpoint/2010/main" val="4114257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Mid-June</a:t>
            </a:r>
          </a:p>
          <a:p>
            <a:pPr lvl="1"/>
            <a:r>
              <a:rPr lang="en-US" dirty="0" smtClean="0"/>
              <a:t>Register ERAS token (received via email last year)</a:t>
            </a:r>
          </a:p>
          <a:p>
            <a:pPr lvl="1"/>
            <a:r>
              <a:rPr lang="en-US" dirty="0" smtClean="0"/>
              <a:t>Register at AUA or CAS for Urology/Ophthalmology (if applicable)</a:t>
            </a:r>
          </a:p>
          <a:p>
            <a:pPr lvl="1"/>
            <a:r>
              <a:rPr lang="en-US" dirty="0" smtClean="0"/>
              <a:t>Register with branch of service for Military residency. (Military also register in ERAS in anticipation of deferment) </a:t>
            </a:r>
          </a:p>
          <a:p>
            <a:pPr lvl="1"/>
            <a:r>
              <a:rPr lang="en-US" dirty="0" smtClean="0"/>
              <a:t>Decide </a:t>
            </a:r>
            <a:r>
              <a:rPr lang="en-US" dirty="0"/>
              <a:t>when to take Step </a:t>
            </a:r>
            <a:r>
              <a:rPr lang="en-US" dirty="0" smtClean="0"/>
              <a:t>2 (just over 30% of programs require for interview) – Step 2 CS and CK must be taken by February 1, </a:t>
            </a:r>
            <a:r>
              <a:rPr lang="en-US" dirty="0" smtClean="0"/>
              <a:t>2019</a:t>
            </a:r>
            <a:endParaRPr lang="en-US" dirty="0" smtClean="0"/>
          </a:p>
          <a:p>
            <a:r>
              <a:rPr lang="en-US" dirty="0" smtClean="0"/>
              <a:t>July </a:t>
            </a:r>
          </a:p>
          <a:p>
            <a:pPr lvl="1"/>
            <a:r>
              <a:rPr lang="en-US" dirty="0"/>
              <a:t>	</a:t>
            </a:r>
            <a:r>
              <a:rPr lang="en-US" dirty="0" smtClean="0"/>
              <a:t>Explore programs (ERAS, </a:t>
            </a:r>
            <a:r>
              <a:rPr lang="en-US" dirty="0" smtClean="0">
                <a:hlinkClick r:id="rId3"/>
              </a:rPr>
              <a:t>ACGME</a:t>
            </a:r>
            <a:r>
              <a:rPr lang="en-US" dirty="0" smtClean="0"/>
              <a:t> and </a:t>
            </a:r>
            <a:r>
              <a:rPr lang="en-US" dirty="0" smtClean="0">
                <a:hlinkClick r:id="rId4"/>
              </a:rPr>
              <a:t>FREIDA</a:t>
            </a:r>
            <a:r>
              <a:rPr lang="en-US" dirty="0" smtClean="0"/>
              <a:t>)</a:t>
            </a:r>
          </a:p>
          <a:p>
            <a:pPr lvl="1"/>
            <a:r>
              <a:rPr lang="en-US" dirty="0"/>
              <a:t>	</a:t>
            </a:r>
            <a:r>
              <a:rPr lang="en-US" dirty="0" smtClean="0"/>
              <a:t>Obtain Letters of Recommendation</a:t>
            </a:r>
          </a:p>
          <a:p>
            <a:pPr lvl="1"/>
            <a:r>
              <a:rPr lang="en-US" dirty="0"/>
              <a:t>	</a:t>
            </a:r>
            <a:r>
              <a:rPr lang="en-US" dirty="0" smtClean="0"/>
              <a:t>Upload photo</a:t>
            </a:r>
          </a:p>
          <a:p>
            <a:pPr marL="457200" lvl="1" indent="0">
              <a:buNone/>
            </a:pPr>
            <a:endParaRPr lang="en-US" dirty="0" smtClean="0"/>
          </a:p>
        </p:txBody>
      </p:sp>
    </p:spTree>
    <p:extLst>
      <p:ext uri="{BB962C8B-B14F-4D97-AF65-F5344CB8AC3E}">
        <p14:creationId xmlns:p14="http://schemas.microsoft.com/office/powerpoint/2010/main" val="2108536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SUCCEED</a:t>
            </a:r>
            <a:endParaRPr lang="en-US" dirty="0"/>
          </a:p>
        </p:txBody>
      </p:sp>
      <p:sp>
        <p:nvSpPr>
          <p:cNvPr id="3" name="Content Placeholder 2"/>
          <p:cNvSpPr>
            <a:spLocks noGrp="1"/>
          </p:cNvSpPr>
          <p:nvPr>
            <p:ph idx="1"/>
          </p:nvPr>
        </p:nvSpPr>
        <p:spPr/>
        <p:txBody>
          <a:bodyPr>
            <a:normAutofit/>
          </a:bodyPr>
          <a:lstStyle/>
          <a:p>
            <a:pPr marL="514350" indent="-457200"/>
            <a:r>
              <a:rPr lang="en-US" dirty="0" smtClean="0"/>
              <a:t>August</a:t>
            </a:r>
          </a:p>
          <a:p>
            <a:pPr lvl="1"/>
            <a:r>
              <a:rPr lang="en-US" dirty="0" smtClean="0"/>
              <a:t>Complete application</a:t>
            </a:r>
          </a:p>
          <a:p>
            <a:pPr lvl="1"/>
            <a:r>
              <a:rPr lang="en-US" dirty="0" smtClean="0"/>
              <a:t>Proof MSPE</a:t>
            </a:r>
          </a:p>
          <a:p>
            <a:pPr lvl="1"/>
            <a:r>
              <a:rPr lang="en-US" dirty="0"/>
              <a:t>Monitor fourth-year grades</a:t>
            </a:r>
          </a:p>
          <a:p>
            <a:pPr lvl="1"/>
            <a:r>
              <a:rPr lang="en-US" dirty="0" smtClean="0"/>
              <a:t>Decide on programs</a:t>
            </a:r>
          </a:p>
          <a:p>
            <a:pPr marL="457200" lvl="1" indent="0">
              <a:buNone/>
            </a:pPr>
            <a:r>
              <a:rPr lang="en-US" dirty="0" smtClean="0"/>
              <a:t> </a:t>
            </a:r>
            <a:endParaRPr lang="en-US" dirty="0"/>
          </a:p>
        </p:txBody>
      </p:sp>
    </p:spTree>
    <p:extLst>
      <p:ext uri="{BB962C8B-B14F-4D97-AF65-F5344CB8AC3E}">
        <p14:creationId xmlns:p14="http://schemas.microsoft.com/office/powerpoint/2010/main" val="2058901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September</a:t>
            </a:r>
          </a:p>
          <a:p>
            <a:pPr lvl="1"/>
            <a:r>
              <a:rPr lang="en-US" dirty="0" smtClean="0"/>
              <a:t>Certify and submit application</a:t>
            </a:r>
          </a:p>
          <a:p>
            <a:pPr lvl="1"/>
            <a:r>
              <a:rPr lang="en-US" b="1" u="sng" dirty="0" smtClean="0"/>
              <a:t>Sept. 15</a:t>
            </a:r>
            <a:r>
              <a:rPr lang="en-US" b="1" u="sng" baseline="30000" dirty="0" smtClean="0"/>
              <a:t>th</a:t>
            </a:r>
            <a:r>
              <a:rPr lang="en-US" b="1" baseline="30000" dirty="0" smtClean="0"/>
              <a:t>  -</a:t>
            </a:r>
            <a:r>
              <a:rPr lang="en-US" b="1" dirty="0" smtClean="0"/>
              <a:t> </a:t>
            </a:r>
            <a:r>
              <a:rPr lang="en-US" dirty="0" smtClean="0"/>
              <a:t>Apply to programs</a:t>
            </a:r>
          </a:p>
          <a:p>
            <a:pPr lvl="1"/>
            <a:r>
              <a:rPr lang="en-US" dirty="0"/>
              <a:t>Begin to monitor phone and email closely (ERAS messages and personal emails)</a:t>
            </a:r>
          </a:p>
          <a:p>
            <a:pPr lvl="1"/>
            <a:r>
              <a:rPr lang="en-US" dirty="0" smtClean="0"/>
              <a:t>Medical School Transcript released to programs</a:t>
            </a:r>
          </a:p>
          <a:p>
            <a:pPr lvl="1"/>
            <a:r>
              <a:rPr lang="en-US" dirty="0" smtClean="0"/>
              <a:t>USMLE Transcript released to programs (Step score(s))</a:t>
            </a:r>
          </a:p>
          <a:p>
            <a:r>
              <a:rPr lang="en-US" dirty="0" smtClean="0"/>
              <a:t>October 1st</a:t>
            </a:r>
          </a:p>
          <a:p>
            <a:pPr lvl="1"/>
            <a:r>
              <a:rPr lang="en-US" dirty="0" smtClean="0"/>
              <a:t>MSPE released to programs</a:t>
            </a:r>
          </a:p>
          <a:p>
            <a:pPr lvl="1"/>
            <a:r>
              <a:rPr lang="en-US" dirty="0" smtClean="0"/>
              <a:t>Prepare for interviews (financial aid, logistics, CVs, thank you cards, professional clothing, etc.)</a:t>
            </a:r>
          </a:p>
          <a:p>
            <a:pPr lvl="1"/>
            <a:r>
              <a:rPr lang="en-US" dirty="0" smtClean="0"/>
              <a:t>Register at </a:t>
            </a:r>
            <a:r>
              <a:rPr lang="en-US" dirty="0" smtClean="0">
                <a:hlinkClick r:id="rId3"/>
              </a:rPr>
              <a:t>NRMP</a:t>
            </a:r>
            <a:r>
              <a:rPr lang="en-US" dirty="0" smtClean="0"/>
              <a:t> (avoid late fee, register by Nov. 30th)</a:t>
            </a:r>
          </a:p>
        </p:txBody>
      </p:sp>
    </p:spTree>
    <p:extLst>
      <p:ext uri="{BB962C8B-B14F-4D97-AF65-F5344CB8AC3E}">
        <p14:creationId xmlns:p14="http://schemas.microsoft.com/office/powerpoint/2010/main" val="3874469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608</Words>
  <Application>Microsoft Office PowerPoint</Application>
  <PresentationFormat>On-screen Show (4:3)</PresentationFormat>
  <Paragraphs>81</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Pathway to Match</vt:lpstr>
      <vt:lpstr>EXPLORE</vt:lpstr>
      <vt:lpstr>DECIDE</vt:lpstr>
      <vt:lpstr>SUCCEED</vt:lpstr>
      <vt:lpstr>SUCCEED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 Dawn A</dc:creator>
  <cp:lastModifiedBy>Anderson, Katherine May</cp:lastModifiedBy>
  <cp:revision>42</cp:revision>
  <dcterms:created xsi:type="dcterms:W3CDTF">2014-06-10T16:09:01Z</dcterms:created>
  <dcterms:modified xsi:type="dcterms:W3CDTF">2018-06-10T23:26:43Z</dcterms:modified>
</cp:coreProperties>
</file>